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4EA"/>
          </a:solidFill>
        </a:fill>
      </a:tcStyle>
    </a:wholeTbl>
    <a:band2H>
      <a:tcTxStyle b="def" i="def"/>
      <a:tcStyle>
        <a:tcBdr/>
        <a:fill>
          <a:solidFill>
            <a:srgbClr val="E6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EF1"/>
          </a:solidFill>
        </a:fill>
      </a:tcStyle>
    </a:wholeTbl>
    <a:band2H>
      <a:tcTxStyle b="def" i="def"/>
      <a:tcStyle>
        <a:tcBdr/>
        <a:fill>
          <a:solidFill>
            <a:srgbClr val="E6F6F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9CE"/>
          </a:solidFill>
        </a:fill>
      </a:tcStyle>
    </a:wholeTbl>
    <a:band2H>
      <a:tcTxStyle b="def" i="def"/>
      <a:tcStyle>
        <a:tcBdr/>
        <a:fill>
          <a:solidFill>
            <a:srgbClr val="F0F4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90" name="Shape 90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1" name="Shape 91"/>
          <p:cNvSpPr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2" name="Shape 9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00" name="Shape 10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1" name="Shape 10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09" name="Shape 109"/>
          <p:cNvSpPr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Shape 49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стой слайд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80" name="Shape 80"/>
          <p:cNvSpPr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1" name="Shape 81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rgbClr val="FFFFFF"/>
            </a:gs>
            <a:gs pos="89000">
              <a:srgbClr val="00B050">
                <a:alpha val="61000"/>
              </a:srgbClr>
            </a:gs>
            <a:gs pos="90000">
              <a:srgbClr val="FFFFFF"/>
            </a:gs>
            <a:gs pos="96000">
              <a:schemeClr val="accent1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1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5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3" Type="http://schemas.openxmlformats.org/officeDocument/2006/relationships/image" Target="../media/image18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image" Target="../media/image21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3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image" Target="../media/image28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0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3.jpeg"/><Relationship Id="rId4" Type="http://schemas.openxmlformats.org/officeDocument/2006/relationships/image" Target="../media/image7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4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80000">
              <a:srgbClr val="FFFFFF"/>
            </a:gs>
            <a:gs pos="89000">
              <a:srgbClr val="00B050">
                <a:alpha val="61000"/>
              </a:srgbClr>
            </a:gs>
            <a:gs pos="90000">
              <a:srgbClr val="FFFFFF"/>
            </a:gs>
            <a:gs pos="96000">
              <a:schemeClr val="accent1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827583" y="476672"/>
            <a:ext cx="504057" cy="432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630" y="10800"/>
                </a:moveTo>
                <a:cubicBezTo>
                  <a:pt x="6630" y="12493"/>
                  <a:pt x="8497" y="13865"/>
                  <a:pt x="10800" y="13865"/>
                </a:cubicBezTo>
                <a:cubicBezTo>
                  <a:pt x="13103" y="13865"/>
                  <a:pt x="14970" y="12493"/>
                  <a:pt x="14970" y="10800"/>
                </a:cubicBezTo>
                <a:cubicBezTo>
                  <a:pt x="14970" y="9107"/>
                  <a:pt x="13103" y="7735"/>
                  <a:pt x="10800" y="7735"/>
                </a:cubicBezTo>
                <a:cubicBezTo>
                  <a:pt x="8497" y="7735"/>
                  <a:pt x="6630" y="9107"/>
                  <a:pt x="6630" y="10800"/>
                </a:cubicBezTo>
                <a:close/>
              </a:path>
            </a:pathLst>
          </a:custGeom>
          <a:gradFill>
            <a:gsLst>
              <a:gs pos="0">
                <a:srgbClr val="8ABDE4"/>
              </a:gs>
              <a:gs pos="49000">
                <a:srgbClr val="2F98D1"/>
              </a:gs>
              <a:gs pos="49100">
                <a:srgbClr val="0078A5"/>
              </a:gs>
              <a:gs pos="92000">
                <a:srgbClr val="12A0E7"/>
              </a:gs>
              <a:gs pos="100000">
                <a:srgbClr val="46ACEC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35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45719" rIns="45719" anchor="ctr"/>
          <a:lstStyle/>
          <a:p>
            <a:pPr algn="ctr"/>
          </a:p>
        </p:txBody>
      </p:sp>
      <p:grpSp>
        <p:nvGrpSpPr>
          <p:cNvPr id="125" name="Group 125"/>
          <p:cNvGrpSpPr/>
          <p:nvPr/>
        </p:nvGrpSpPr>
        <p:grpSpPr>
          <a:xfrm>
            <a:off x="683567" y="332655"/>
            <a:ext cx="2088234" cy="576066"/>
            <a:chOff x="0" y="0"/>
            <a:chExt cx="2088232" cy="576064"/>
          </a:xfrm>
        </p:grpSpPr>
        <p:sp>
          <p:nvSpPr>
            <p:cNvPr id="120" name="Shape 120"/>
            <p:cNvSpPr/>
            <p:nvPr/>
          </p:nvSpPr>
          <p:spPr>
            <a:xfrm>
              <a:off x="-1" y="-1"/>
              <a:ext cx="2088234" cy="576066"/>
            </a:xfrm>
            <a:prstGeom prst="rect">
              <a:avLst/>
            </a:prstGeom>
            <a:gradFill flip="none" rotWithShape="1">
              <a:gsLst>
                <a:gs pos="0">
                  <a:srgbClr val="AAD99E"/>
                </a:gs>
                <a:gs pos="49000">
                  <a:srgbClr val="78C161"/>
                </a:gs>
                <a:gs pos="49100">
                  <a:srgbClr val="55AE37"/>
                </a:gs>
                <a:gs pos="92000">
                  <a:srgbClr val="74CF56"/>
                </a:gs>
                <a:gs pos="100000">
                  <a:srgbClr val="88D970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1" name="Shape 121"/>
            <p:cNvSpPr/>
            <p:nvPr/>
          </p:nvSpPr>
          <p:spPr>
            <a:xfrm>
              <a:off x="-1" y="-1"/>
              <a:ext cx="2088234" cy="64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0930" y="21600"/>
                  </a:lnTo>
                  <a:lnTo>
                    <a:pt x="670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2" name="Shape 122"/>
            <p:cNvSpPr/>
            <p:nvPr/>
          </p:nvSpPr>
          <p:spPr>
            <a:xfrm>
              <a:off x="-1" y="511326"/>
              <a:ext cx="2088234" cy="64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670" y="0"/>
                  </a:lnTo>
                  <a:lnTo>
                    <a:pt x="2093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3" name="Shape 123"/>
            <p:cNvSpPr/>
            <p:nvPr/>
          </p:nvSpPr>
          <p:spPr>
            <a:xfrm>
              <a:off x="-1" y="-1"/>
              <a:ext cx="64739" cy="576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427"/>
                  </a:lnTo>
                  <a:lnTo>
                    <a:pt x="21600" y="19173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4" name="Shape 124"/>
            <p:cNvSpPr/>
            <p:nvPr/>
          </p:nvSpPr>
          <p:spPr>
            <a:xfrm>
              <a:off x="2023493" y="-1"/>
              <a:ext cx="64739" cy="576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19173"/>
                  </a:lnTo>
                  <a:lnTo>
                    <a:pt x="0" y="2427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26" name="image1.jpg" descr="лого проксио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650" y="404813"/>
            <a:ext cx="1944689" cy="403226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/>
        </p:nvSpPr>
        <p:spPr>
          <a:xfrm>
            <a:off x="1008062" y="6550025"/>
            <a:ext cx="7127876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1400">
                <a:solidFill>
                  <a:srgbClr val="073763"/>
                </a:solidFill>
              </a:defRPr>
            </a:pPr>
            <a:r>
              <a:t>+7(812)6458902  (многоканальный)   </a:t>
            </a:r>
            <a:r>
              <a:t>e</a:t>
            </a:r>
            <a:r>
              <a:t>-</a:t>
            </a:r>
            <a:r>
              <a:t>mail</a:t>
            </a:r>
            <a:r>
              <a:t>:</a:t>
            </a:r>
            <a:r>
              <a:t> office@proxio-spb.com   Web</a:t>
            </a:r>
            <a:r>
              <a:t>: </a:t>
            </a:r>
            <a:r>
              <a:t>proxio</a:t>
            </a:r>
            <a:r>
              <a:t>-</a:t>
            </a:r>
            <a:r>
              <a:t>spb</a:t>
            </a:r>
            <a:r>
              <a:t>.</a:t>
            </a:r>
            <a:r>
              <a:t>com</a:t>
            </a:r>
          </a:p>
        </p:txBody>
      </p:sp>
      <p:sp>
        <p:nvSpPr>
          <p:cNvPr id="128" name="Shape 128"/>
          <p:cNvSpPr/>
          <p:nvPr/>
        </p:nvSpPr>
        <p:spPr>
          <a:xfrm>
            <a:off x="251519" y="1952836"/>
            <a:ext cx="8640962" cy="624841"/>
          </a:xfrm>
          <a:prstGeom prst="rect">
            <a:avLst/>
          </a:prstGeom>
          <a:gradFill>
            <a:gsLst>
              <a:gs pos="0">
                <a:srgbClr val="B0DFA1">
                  <a:alpha val="50000"/>
                </a:srgbClr>
              </a:gs>
              <a:gs pos="58999">
                <a:srgbClr val="55A839">
                  <a:alpha val="19000"/>
                </a:srgbClr>
              </a:gs>
              <a:gs pos="100000">
                <a:srgbClr val="4C9834">
                  <a:alpha val="29000"/>
                </a:srgbClr>
              </a:gs>
            </a:gsLst>
          </a:gradFill>
          <a:ln w="12700">
            <a:miter lim="400000"/>
          </a:ln>
          <a:effectLst>
            <a:outerShdw sx="100000" sy="100000" kx="0" ky="0" algn="b" rotWithShape="0" blurRad="76200" dist="12700" dir="2700000">
              <a:srgbClr val="4C9834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387026"/>
                </a:solidFill>
              </a:defRPr>
            </a:pPr>
            <a:r>
              <a:t> </a:t>
            </a:r>
            <a:r>
              <a:rPr b="1">
                <a:solidFill>
                  <a:srgbClr val="595959"/>
                </a:solidFill>
              </a:rPr>
              <a:t>Упаковочное оборудование для молочной промышленности</a:t>
            </a:r>
            <a:endParaRPr b="1">
              <a:solidFill>
                <a:srgbClr val="595959"/>
              </a:solidFill>
            </a:endParaRPr>
          </a:p>
          <a:p>
            <a:pPr algn="ctr">
              <a:defRPr>
                <a:solidFill>
                  <a:srgbClr val="595959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Страницы  2-7</a:t>
            </a:r>
          </a:p>
        </p:txBody>
      </p:sp>
      <p:sp>
        <p:nvSpPr>
          <p:cNvPr id="129" name="Shape 129"/>
          <p:cNvSpPr/>
          <p:nvPr/>
        </p:nvSpPr>
        <p:spPr>
          <a:xfrm>
            <a:off x="2411759" y="1160748"/>
            <a:ext cx="4860542" cy="497841"/>
          </a:xfrm>
          <a:prstGeom prst="rect">
            <a:avLst/>
          </a:prstGeom>
          <a:gradFill>
            <a:gsLst>
              <a:gs pos="0">
                <a:srgbClr val="B0DFA1">
                  <a:alpha val="70000"/>
                </a:srgbClr>
              </a:gs>
              <a:gs pos="58999">
                <a:srgbClr val="55A839">
                  <a:alpha val="20000"/>
                </a:srgbClr>
              </a:gs>
              <a:gs pos="100000">
                <a:srgbClr val="4C9834">
                  <a:alpha val="30000"/>
                </a:srgbClr>
              </a:gs>
            </a:gsLst>
          </a:gradFill>
          <a:ln w="12700">
            <a:miter lim="400000"/>
          </a:ln>
          <a:effectLst>
            <a:outerShdw sx="100000" sy="100000" kx="0" ky="0" algn="b" rotWithShape="0" blurRad="76200" dist="12700" dir="2700000">
              <a:srgbClr val="000000">
                <a:alpha val="2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solidFill>
                  <a:srgbClr val="595959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КАТАЛОГ ОБОРУДОВАНИЯ</a:t>
            </a:r>
          </a:p>
        </p:txBody>
      </p:sp>
      <p:sp>
        <p:nvSpPr>
          <p:cNvPr id="130" name="Shape 130"/>
          <p:cNvSpPr/>
          <p:nvPr>
            <p:ph type="sldNum" sz="quarter" idx="2"/>
          </p:nvPr>
        </p:nvSpPr>
        <p:spPr>
          <a:xfrm>
            <a:off x="8493363" y="6404292"/>
            <a:ext cx="19343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solidFill>
                  <a:srgbClr val="4C9834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31" name="Shape 131"/>
          <p:cNvSpPr/>
          <p:nvPr/>
        </p:nvSpPr>
        <p:spPr>
          <a:xfrm>
            <a:off x="251519" y="2708919"/>
            <a:ext cx="8640962" cy="891541"/>
          </a:xfrm>
          <a:prstGeom prst="rect">
            <a:avLst/>
          </a:prstGeom>
          <a:gradFill>
            <a:gsLst>
              <a:gs pos="0">
                <a:srgbClr val="B0DFA1">
                  <a:alpha val="50000"/>
                </a:srgbClr>
              </a:gs>
              <a:gs pos="50000">
                <a:srgbClr val="55A839">
                  <a:alpha val="20000"/>
                </a:srgbClr>
              </a:gs>
              <a:gs pos="100000">
                <a:srgbClr val="4C9834">
                  <a:alpha val="30000"/>
                </a:srgbClr>
              </a:gs>
            </a:gsLst>
          </a:gradFill>
          <a:ln w="12700">
            <a:miter lim="400000"/>
          </a:ln>
          <a:effectLst>
            <a:outerShdw sx="100000" sy="100000" kx="0" ky="0" algn="b" rotWithShape="0" blurRad="76200" dist="12700" dir="2700000">
              <a:srgbClr val="4C9834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595959"/>
                </a:solidFill>
              </a:defRPr>
            </a:pPr>
            <a:r>
              <a:t>Упаковочное оборудование для расфасовки различных продуктов </a:t>
            </a:r>
            <a:endParaRPr>
              <a:solidFill>
                <a:srgbClr val="FFFFFF"/>
              </a:solidFill>
            </a:endParaRPr>
          </a:p>
          <a:p>
            <a:pPr algn="ctr">
              <a:defRPr b="1">
                <a:solidFill>
                  <a:srgbClr val="595959"/>
                </a:solidFill>
              </a:defRPr>
            </a:pPr>
            <a:r>
              <a:t> в пластиковую тару  ёмкостью от 0,5 до 20 литров (пластиковые  ведра)</a:t>
            </a:r>
            <a:endParaRPr>
              <a:solidFill>
                <a:srgbClr val="FFFFFF"/>
              </a:solidFill>
            </a:endParaRPr>
          </a:p>
          <a:p>
            <a:pPr algn="ctr">
              <a:defRPr>
                <a:solidFill>
                  <a:srgbClr val="595959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Страницы 8-13</a:t>
            </a:r>
          </a:p>
        </p:txBody>
      </p:sp>
      <p:sp>
        <p:nvSpPr>
          <p:cNvPr id="132" name="Shape 132"/>
          <p:cNvSpPr/>
          <p:nvPr/>
        </p:nvSpPr>
        <p:spPr>
          <a:xfrm>
            <a:off x="251519" y="3770293"/>
            <a:ext cx="8640962" cy="891541"/>
          </a:xfrm>
          <a:prstGeom prst="rect">
            <a:avLst/>
          </a:prstGeom>
          <a:gradFill>
            <a:gsLst>
              <a:gs pos="0">
                <a:srgbClr val="B0DFA1">
                  <a:alpha val="50000"/>
                </a:srgbClr>
              </a:gs>
              <a:gs pos="50000">
                <a:srgbClr val="55A839">
                  <a:alpha val="20000"/>
                </a:srgbClr>
              </a:gs>
              <a:gs pos="100000">
                <a:srgbClr val="4C9834">
                  <a:alpha val="30000"/>
                </a:srgbClr>
              </a:gs>
            </a:gsLst>
          </a:gradFill>
          <a:ln w="12700">
            <a:miter lim="400000"/>
          </a:ln>
          <a:effectLst>
            <a:outerShdw sx="100000" sy="100000" kx="0" ky="0" algn="b" rotWithShape="0" blurRad="50800" dist="12700" dir="2700000">
              <a:srgbClr val="4C9834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387026"/>
                </a:solidFill>
              </a:defRPr>
            </a:pPr>
            <a:r>
              <a:t> </a:t>
            </a:r>
            <a:r>
              <a:rPr b="1">
                <a:solidFill>
                  <a:srgbClr val="595959"/>
                </a:solidFill>
              </a:rPr>
              <a:t>Оборудование компании для упаковки различных полуфабрикатов, готовых блюд для системы кейтеринга.</a:t>
            </a:r>
            <a:endParaRPr>
              <a:solidFill>
                <a:srgbClr val="FFFFFF"/>
              </a:solidFill>
            </a:endParaRPr>
          </a:p>
          <a:p>
            <a:pPr algn="ctr">
              <a:defRPr>
                <a:solidFill>
                  <a:srgbClr val="595959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Страницы 14-30</a:t>
            </a:r>
          </a:p>
        </p:txBody>
      </p:sp>
      <p:sp>
        <p:nvSpPr>
          <p:cNvPr id="133" name="Shape 133"/>
          <p:cNvSpPr/>
          <p:nvPr/>
        </p:nvSpPr>
        <p:spPr>
          <a:xfrm>
            <a:off x="251519" y="4905164"/>
            <a:ext cx="8640962" cy="624841"/>
          </a:xfrm>
          <a:prstGeom prst="rect">
            <a:avLst/>
          </a:prstGeom>
          <a:gradFill>
            <a:gsLst>
              <a:gs pos="0">
                <a:srgbClr val="B0DFA1">
                  <a:alpha val="50000"/>
                </a:srgbClr>
              </a:gs>
              <a:gs pos="58999">
                <a:srgbClr val="55A839">
                  <a:alpha val="19000"/>
                </a:srgbClr>
              </a:gs>
              <a:gs pos="100000">
                <a:srgbClr val="4C9834">
                  <a:alpha val="29000"/>
                </a:srgbClr>
              </a:gs>
            </a:gsLst>
          </a:gradFill>
          <a:ln w="12700">
            <a:miter lim="400000"/>
          </a:ln>
          <a:effectLst>
            <a:outerShdw sx="100000" sy="100000" kx="0" ky="0" algn="b" rotWithShape="0" blurRad="76200" dist="12700" dir="2700000">
              <a:srgbClr val="4C9834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387026"/>
                </a:solidFill>
              </a:defRPr>
            </a:pPr>
            <a:r>
              <a:t> </a:t>
            </a:r>
            <a:r>
              <a:rPr b="1">
                <a:solidFill>
                  <a:srgbClr val="595959"/>
                </a:solidFill>
              </a:rPr>
              <a:t>Упаковочное оборудование для упаковки в пакеты типа Дой Пак</a:t>
            </a:r>
            <a:endParaRPr b="1">
              <a:solidFill>
                <a:srgbClr val="595959"/>
              </a:solidFill>
            </a:endParaRPr>
          </a:p>
          <a:p>
            <a:pPr algn="ctr">
              <a:defRPr>
                <a:solidFill>
                  <a:srgbClr val="595959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Страницы  31</a:t>
            </a:r>
          </a:p>
        </p:txBody>
      </p:sp>
      <p:sp>
        <p:nvSpPr>
          <p:cNvPr id="134" name="Shape 134"/>
          <p:cNvSpPr/>
          <p:nvPr/>
        </p:nvSpPr>
        <p:spPr>
          <a:xfrm>
            <a:off x="251519" y="5697251"/>
            <a:ext cx="8640962" cy="358141"/>
          </a:xfrm>
          <a:prstGeom prst="rect">
            <a:avLst/>
          </a:prstGeom>
          <a:gradFill>
            <a:gsLst>
              <a:gs pos="0">
                <a:srgbClr val="B0DFA1">
                  <a:alpha val="50000"/>
                </a:srgbClr>
              </a:gs>
              <a:gs pos="58999">
                <a:srgbClr val="55A839">
                  <a:alpha val="19000"/>
                </a:srgbClr>
              </a:gs>
              <a:gs pos="100000">
                <a:srgbClr val="4C9834">
                  <a:alpha val="29000"/>
                </a:srgbClr>
              </a:gs>
            </a:gsLst>
          </a:gradFill>
          <a:ln w="12700">
            <a:miter lim="400000"/>
          </a:ln>
          <a:effectLst>
            <a:outerShdw sx="100000" sy="100000" kx="0" ky="0" algn="b" rotWithShape="0" blurRad="76200" dist="12700" dir="2700000">
              <a:srgbClr val="4C9834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Все оборудование сертифицировано : </a:t>
            </a:r>
            <a:r>
              <a:t>CE/3A/FDA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1008062" y="6550025"/>
            <a:ext cx="7127876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1400">
                <a:solidFill>
                  <a:srgbClr val="073763"/>
                </a:solidFill>
              </a:defRPr>
            </a:pPr>
            <a:r>
              <a:t>+7(812)6458902  (многоканальный)   </a:t>
            </a:r>
            <a:r>
              <a:t>e</a:t>
            </a:r>
            <a:r>
              <a:t>-</a:t>
            </a:r>
            <a:r>
              <a:t>mail</a:t>
            </a:r>
            <a:r>
              <a:t>:</a:t>
            </a:r>
            <a:r>
              <a:t> office@proxio-spb.com   Web</a:t>
            </a:r>
            <a:r>
              <a:t>: </a:t>
            </a:r>
            <a:r>
              <a:t>proxio</a:t>
            </a:r>
            <a:r>
              <a:t>-</a:t>
            </a:r>
            <a:r>
              <a:t>spb</a:t>
            </a:r>
            <a:r>
              <a:t>.</a:t>
            </a:r>
            <a:r>
              <a:t>com</a:t>
            </a:r>
          </a:p>
        </p:txBody>
      </p:sp>
      <p:sp>
        <p:nvSpPr>
          <p:cNvPr id="200" name="Shape 200"/>
          <p:cNvSpPr/>
          <p:nvPr/>
        </p:nvSpPr>
        <p:spPr>
          <a:xfrm>
            <a:off x="250825" y="845661"/>
            <a:ext cx="8642350" cy="326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>
                <a:solidFill>
                  <a:srgbClr val="595959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  <a:r>
              <a:t>Автоматы </a:t>
            </a:r>
            <a:r>
              <a:rPr b="0" sz="1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предназначены е для расфасовки пастообразных, жидких, гранулированных, аэрированных, многокомпонентных продуктов, предусмотрены сервоприводы транспортных и дозирующих систем с линейным перемещением  тары, что позволяет полностью исключить разбрызгивание любых продуктов при дозировании и перемещении тары, исполнение </a:t>
            </a:r>
            <a:r>
              <a:rPr sz="1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ULTRA                       CLEAN,  CIP-мойка,  </a:t>
            </a:r>
            <a:r>
              <a:rPr b="0" sz="1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управление с пульта</a:t>
            </a:r>
            <a:r>
              <a:rPr sz="1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.</a:t>
            </a:r>
            <a:r>
              <a:rPr b="0" sz="1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defRPr sz="1600"/>
            </a:pPr>
          </a:p>
          <a:p>
            <a:pPr algn="just">
              <a:defRPr sz="1600"/>
            </a:pPr>
          </a:p>
          <a:p>
            <a:pPr algn="just">
              <a:defRPr sz="1600"/>
            </a:pPr>
          </a:p>
          <a:p>
            <a:pPr algn="just">
              <a:defRPr b="1" i="1" sz="1600"/>
            </a:pPr>
          </a:p>
          <a:p>
            <a:pPr algn="just">
              <a:defRPr i="1" sz="1600">
                <a:solidFill>
                  <a:srgbClr val="4C9834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</a:defRPr>
            </a:pPr>
            <a:r>
              <a:t>Упаковочный автомат</a:t>
            </a:r>
            <a:r>
              <a:rPr b="1" i="0"/>
              <a:t> </a:t>
            </a:r>
            <a:r>
              <a:t>для                                         Автоматическая упаковочная линия</a:t>
            </a:r>
            <a:r>
              <a:rPr b="1" i="0"/>
              <a:t>  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defRPr i="1" sz="1600">
                <a:solidFill>
                  <a:srgbClr val="4C9834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</a:defRPr>
            </a:pPr>
            <a:r>
              <a:t>маргарина и спредов  в тару 1-2 л  </a:t>
            </a:r>
          </a:p>
        </p:txBody>
      </p:sp>
      <p:pic>
        <p:nvPicPr>
          <p:cNvPr id="201" name="image18.jpg" descr="P420007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7338" y="3968750"/>
            <a:ext cx="3348038" cy="244792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4C9834">
                <a:alpha val="52999"/>
              </a:srgbClr>
            </a:outerShdw>
          </a:effectLst>
        </p:spPr>
      </p:pic>
      <p:graphicFrame>
        <p:nvGraphicFramePr>
          <p:cNvPr id="202" name="Table 202"/>
          <p:cNvGraphicFramePr/>
          <p:nvPr/>
        </p:nvGraphicFramePr>
        <p:xfrm>
          <a:off x="304800" y="2565400"/>
          <a:ext cx="8534400" cy="1317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433388"/>
                <a:gridCol w="4832350"/>
                <a:gridCol w="3268662"/>
              </a:tblGrid>
              <a:tr h="508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2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№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200">
                          <a:solidFill>
                            <a:srgbClr val="F2F2F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Наименование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2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Производительность  шт/мин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Автомат упаковочный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80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ECF6EA"/>
                    </a:solidFill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2.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Автомат упаковочный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120 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3.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Автомат упаковочный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160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ECF6EA"/>
                    </a:solidFill>
                  </a:tcPr>
                </a:tc>
              </a:tr>
            </a:tbl>
          </a:graphicData>
        </a:graphic>
      </p:graphicFrame>
      <p:sp>
        <p:nvSpPr>
          <p:cNvPr id="203" name="Shape 203"/>
          <p:cNvSpPr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4" name="Shape 204"/>
          <p:cNvSpPr/>
          <p:nvPr/>
        </p:nvSpPr>
        <p:spPr>
          <a:xfrm>
            <a:off x="251519" y="188639"/>
            <a:ext cx="8640962" cy="624841"/>
          </a:xfrm>
          <a:prstGeom prst="rect">
            <a:avLst/>
          </a:prstGeom>
          <a:gradFill>
            <a:gsLst>
              <a:gs pos="0">
                <a:srgbClr val="CBEAC0">
                  <a:alpha val="33000"/>
                </a:srgbClr>
              </a:gs>
              <a:gs pos="50000">
                <a:srgbClr val="55A839">
                  <a:alpha val="43000"/>
                </a:srgbClr>
              </a:gs>
              <a:gs pos="100000">
                <a:srgbClr val="4C9834">
                  <a:alpha val="63000"/>
                </a:srgbClr>
              </a:gs>
            </a:gsLst>
          </a:gradFill>
          <a:ln w="12700">
            <a:miter lim="400000"/>
          </a:ln>
          <a:effectLst>
            <a:outerShdw sx="100000" sy="100000" kx="0" ky="0" algn="b" rotWithShape="0" blurRad="76200" dist="12700" dir="2700000">
              <a:srgbClr val="000000">
                <a:alpha val="2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595959"/>
                </a:solidFill>
              </a:defRPr>
            </a:pPr>
            <a:r>
              <a:t>Упаковочное оборудование для расфасовки различных продуктов </a:t>
            </a:r>
            <a:endParaRPr>
              <a:solidFill>
                <a:srgbClr val="FFFFFF"/>
              </a:solidFill>
            </a:endParaRPr>
          </a:p>
          <a:p>
            <a:pPr algn="ctr">
              <a:defRPr b="1">
                <a:solidFill>
                  <a:srgbClr val="595959"/>
                </a:solidFill>
              </a:defRPr>
            </a:pPr>
            <a:r>
              <a:t> в пластиковую тару  ёмкостью от 0,5 до 20 литров (пластиковые  ведра)</a:t>
            </a:r>
          </a:p>
        </p:txBody>
      </p:sp>
      <p:pic>
        <p:nvPicPr>
          <p:cNvPr id="205" name="image1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0" y="3860800"/>
            <a:ext cx="4248150" cy="2571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/>
        </p:nvSpPr>
        <p:spPr>
          <a:xfrm>
            <a:off x="1008062" y="6550025"/>
            <a:ext cx="7127876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1400">
                <a:solidFill>
                  <a:srgbClr val="073763"/>
                </a:solidFill>
              </a:defRPr>
            </a:pPr>
            <a:r>
              <a:t>+7(812)6458902  (многоканальный)   </a:t>
            </a:r>
            <a:r>
              <a:t>e</a:t>
            </a:r>
            <a:r>
              <a:t>-</a:t>
            </a:r>
            <a:r>
              <a:t>mail</a:t>
            </a:r>
            <a:r>
              <a:t>:</a:t>
            </a:r>
            <a:r>
              <a:t> office@proxio-spb.com   Web</a:t>
            </a:r>
            <a:r>
              <a:t>: </a:t>
            </a:r>
            <a:r>
              <a:t>proxio</a:t>
            </a:r>
            <a:r>
              <a:t>-</a:t>
            </a:r>
            <a:r>
              <a:t>spb</a:t>
            </a:r>
            <a:r>
              <a:t>.</a:t>
            </a:r>
            <a:r>
              <a:t>com</a:t>
            </a:r>
          </a:p>
        </p:txBody>
      </p:sp>
      <p:sp>
        <p:nvSpPr>
          <p:cNvPr id="208" name="Shape 208"/>
          <p:cNvSpPr/>
          <p:nvPr/>
        </p:nvSpPr>
        <p:spPr>
          <a:xfrm>
            <a:off x="215107" y="1051582"/>
            <a:ext cx="8713786" cy="152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>
                <a:solidFill>
                  <a:srgbClr val="595959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  <a:r>
              <a:t>Автоматы </a:t>
            </a:r>
            <a:r>
              <a:rPr b="0" sz="1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предназначеные для расфасовки пастообразных, жидких, гранулированных, аэрированных  продуктов</a:t>
            </a:r>
            <a:r>
              <a:rPr b="0" sz="1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,</a:t>
            </a:r>
            <a:r>
              <a:rPr b="0" sz="1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в вёдра 0,5-1 л, с 12-типозиционным круговым ротором, что обеспечивает плавный ход и исключает разбрызгивание.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defRPr i="1" sz="1400">
                <a:solidFill>
                  <a:srgbClr val="020401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  <a:r>
              <a:t>Упаковочный автомат </a:t>
            </a:r>
            <a:r>
              <a:rPr b="1"/>
              <a:t>                                      </a:t>
            </a:r>
            <a:r>
              <a:t>Упаковочный автомат</a:t>
            </a:r>
            <a:endParaRPr b="1"/>
          </a:p>
          <a:p>
            <a:pPr algn="just">
              <a:defRPr i="1" sz="1400">
                <a:solidFill>
                  <a:srgbClr val="4C9834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rgbClr val="020401"/>
                </a:solidFill>
              </a:rPr>
              <a:t>Базовая модель.</a:t>
            </a:r>
            <a:r>
              <a:rPr b="1" sz="1600">
                <a:solidFill>
                  <a:srgbClr val="020401"/>
                </a:solidFill>
              </a:rPr>
              <a:t> </a:t>
            </a:r>
            <a:r>
              <a:rPr b="1" sz="1600"/>
              <a:t>                                        </a:t>
            </a:r>
            <a:r>
              <a:rPr b="1"/>
              <a:t>Ultra Clean</a:t>
            </a:r>
            <a:endParaRPr b="1"/>
          </a:p>
          <a:p>
            <a:pPr algn="just"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t>Производительность  до</a:t>
            </a:r>
            <a:r>
              <a:t> 30</a:t>
            </a:r>
            <a:r>
              <a:t>  упаковок/мин.      Производительность  до</a:t>
            </a:r>
            <a:r>
              <a:t> </a:t>
            </a:r>
            <a:r>
              <a:t>6</a:t>
            </a:r>
            <a:r>
              <a:t>0</a:t>
            </a:r>
            <a:r>
              <a:t>  упаковок/мин.</a:t>
            </a:r>
          </a:p>
        </p:txBody>
      </p:sp>
      <p:sp>
        <p:nvSpPr>
          <p:cNvPr id="209" name="Shape 209"/>
          <p:cNvSpPr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0" name="Shape 210"/>
          <p:cNvSpPr/>
          <p:nvPr/>
        </p:nvSpPr>
        <p:spPr>
          <a:xfrm>
            <a:off x="251519" y="188639"/>
            <a:ext cx="8640962" cy="624841"/>
          </a:xfrm>
          <a:prstGeom prst="rect">
            <a:avLst/>
          </a:prstGeom>
          <a:gradFill>
            <a:gsLst>
              <a:gs pos="0">
                <a:srgbClr val="CBEAC0">
                  <a:alpha val="33000"/>
                </a:srgbClr>
              </a:gs>
              <a:gs pos="50000">
                <a:srgbClr val="55A839">
                  <a:alpha val="43000"/>
                </a:srgbClr>
              </a:gs>
              <a:gs pos="100000">
                <a:srgbClr val="4C9834">
                  <a:alpha val="63000"/>
                </a:srgbClr>
              </a:gs>
            </a:gsLst>
          </a:gradFill>
          <a:ln w="12700">
            <a:miter lim="400000"/>
          </a:ln>
          <a:effectLst>
            <a:outerShdw sx="100000" sy="100000" kx="0" ky="0" algn="b" rotWithShape="0" blurRad="76200" dist="12700" dir="2700000">
              <a:srgbClr val="000000">
                <a:alpha val="2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595959"/>
                </a:solidFill>
              </a:defRPr>
            </a:pPr>
            <a:r>
              <a:t>Упаковочное оборудование для расфасовки различных продуктов </a:t>
            </a:r>
            <a:endParaRPr>
              <a:solidFill>
                <a:srgbClr val="FFFFFF"/>
              </a:solidFill>
            </a:endParaRPr>
          </a:p>
          <a:p>
            <a:pPr algn="ctr">
              <a:defRPr b="1">
                <a:solidFill>
                  <a:srgbClr val="595959"/>
                </a:solidFill>
              </a:defRPr>
            </a:pPr>
            <a:r>
              <a:t> в пластиковую тару  ёмкостью от 0,5 до 20 литров (пластиковые  ведра)</a:t>
            </a:r>
          </a:p>
        </p:txBody>
      </p:sp>
      <p:pic>
        <p:nvPicPr>
          <p:cNvPr id="211" name="image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2287" y="3019425"/>
            <a:ext cx="4049714" cy="34099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4C9834">
                <a:alpha val="40000"/>
              </a:srgbClr>
            </a:outerShdw>
          </a:effectLst>
        </p:spPr>
      </p:pic>
      <p:pic>
        <p:nvPicPr>
          <p:cNvPr id="212" name="image2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76825" y="2816225"/>
            <a:ext cx="3419475" cy="36210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4C9834">
                <a:alpha val="4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/>
        </p:nvSpPr>
        <p:spPr>
          <a:xfrm>
            <a:off x="1008062" y="6550025"/>
            <a:ext cx="7127876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1400">
                <a:solidFill>
                  <a:srgbClr val="073763"/>
                </a:solidFill>
              </a:defRPr>
            </a:pPr>
            <a:r>
              <a:t>+7(812)6458902  (многоканальный)   </a:t>
            </a:r>
            <a:r>
              <a:t>e</a:t>
            </a:r>
            <a:r>
              <a:t>-</a:t>
            </a:r>
            <a:r>
              <a:t>mail</a:t>
            </a:r>
            <a:r>
              <a:t>:</a:t>
            </a:r>
            <a:r>
              <a:t> office@proxio-spb.com   Web</a:t>
            </a:r>
            <a:r>
              <a:t>: </a:t>
            </a:r>
            <a:r>
              <a:t>proxio</a:t>
            </a:r>
            <a:r>
              <a:t>-</a:t>
            </a:r>
            <a:r>
              <a:t>spb</a:t>
            </a:r>
            <a:r>
              <a:t>.</a:t>
            </a:r>
            <a:r>
              <a:t>com</a:t>
            </a:r>
          </a:p>
        </p:txBody>
      </p:sp>
      <p:sp>
        <p:nvSpPr>
          <p:cNvPr id="215" name="Shape 215"/>
          <p:cNvSpPr/>
          <p:nvPr/>
        </p:nvSpPr>
        <p:spPr>
          <a:xfrm>
            <a:off x="250825" y="922655"/>
            <a:ext cx="8677275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  <a:r>
              <a:t>Специальные упаковочные машины для крупных вёдер ёмкостью до 20л</a:t>
            </a:r>
          </a:p>
          <a:p>
            <a:pPr algn="ctr">
              <a:defRPr b="1" i="1">
                <a:solidFill>
                  <a:srgbClr val="4C9834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  <a:r>
              <a:t>ПОЛУАВТОМАТИЧЕСКОЕ  ОБОРУДОВАНИЕ </a:t>
            </a:r>
          </a:p>
        </p:txBody>
      </p:sp>
      <p:sp>
        <p:nvSpPr>
          <p:cNvPr id="216" name="Shape 216"/>
          <p:cNvSpPr/>
          <p:nvPr/>
        </p:nvSpPr>
        <p:spPr>
          <a:xfrm>
            <a:off x="250825" y="1752123"/>
            <a:ext cx="4105275" cy="90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i="1" sz="1400">
                <a:solidFill>
                  <a:srgbClr val="4C9834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Полуавтомат для ведер ёмкостью. 1-10 л.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i="1" sz="1400">
                <a:solidFill>
                  <a:srgbClr val="4C9834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С этикетировкой.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i="1" sz="1400">
                <a:solidFill>
                  <a:srgbClr val="404040"/>
                </a:solidFill>
              </a:defRPr>
            </a:pPr>
            <a:r>
              <a:t>Производительность  до 10-15 штук  в минуту</a:t>
            </a:r>
            <a:r>
              <a:rPr>
                <a:solidFill>
                  <a:srgbClr val="4C9834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17" name="Shape 217"/>
          <p:cNvSpPr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8" name="Shape 218"/>
          <p:cNvSpPr/>
          <p:nvPr/>
        </p:nvSpPr>
        <p:spPr>
          <a:xfrm>
            <a:off x="4751387" y="1840229"/>
            <a:ext cx="4105276" cy="110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i="1" sz="1400">
                <a:solidFill>
                  <a:srgbClr val="4C9834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Полуавтомат с весовым дозированием, с запайкой тары с вырубкой крышки из рулона плёнки и с пластиковой крышкой.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i="1" sz="1400">
                <a:solidFill>
                  <a:srgbClr val="4C9834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Ёмкость вёдер до 10/20/ л</a:t>
            </a:r>
            <a:r>
              <a:rPr i="0">
                <a:solidFill>
                  <a:srgbClr val="000000"/>
                </a:solidFill>
              </a:rPr>
              <a:t>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1400"/>
            </a:pPr>
            <a:r>
              <a:t>Призводительность  до 10 штук в минуту. </a:t>
            </a:r>
            <a:r>
              <a:rPr i="1">
                <a:solidFill>
                  <a:srgbClr val="4C9834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219" name="image22.jpeg" descr="3-П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775" y="2889250"/>
            <a:ext cx="4017963" cy="33845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4C9834">
                <a:alpha val="52999"/>
              </a:srgbClr>
            </a:outerShdw>
          </a:effectLst>
        </p:spPr>
      </p:pic>
      <p:pic>
        <p:nvPicPr>
          <p:cNvPr id="220" name="image23.jpg" descr="PLF-W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0" y="2871788"/>
            <a:ext cx="4213225" cy="340201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4C9834">
                <a:alpha val="52999"/>
              </a:srgbClr>
            </a:outerShdw>
          </a:effectLst>
        </p:spPr>
      </p:pic>
      <p:sp>
        <p:nvSpPr>
          <p:cNvPr id="221" name="Shape 221"/>
          <p:cNvSpPr/>
          <p:nvPr/>
        </p:nvSpPr>
        <p:spPr>
          <a:xfrm>
            <a:off x="251519" y="188639"/>
            <a:ext cx="8640962" cy="624841"/>
          </a:xfrm>
          <a:prstGeom prst="rect">
            <a:avLst/>
          </a:prstGeom>
          <a:gradFill>
            <a:gsLst>
              <a:gs pos="0">
                <a:srgbClr val="CBEAC0">
                  <a:alpha val="33000"/>
                </a:srgbClr>
              </a:gs>
              <a:gs pos="50000">
                <a:srgbClr val="55A839">
                  <a:alpha val="43000"/>
                </a:srgbClr>
              </a:gs>
              <a:gs pos="100000">
                <a:srgbClr val="4C9834">
                  <a:alpha val="63000"/>
                </a:srgbClr>
              </a:gs>
            </a:gsLst>
          </a:gradFill>
          <a:ln w="12700">
            <a:miter lim="400000"/>
          </a:ln>
          <a:effectLst>
            <a:outerShdw sx="100000" sy="100000" kx="0" ky="0" algn="b" rotWithShape="0" blurRad="76200" dist="12700" dir="2700000">
              <a:srgbClr val="000000">
                <a:alpha val="2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595959"/>
                </a:solidFill>
              </a:defRPr>
            </a:pPr>
            <a:r>
              <a:t>Упаковочное оборудование для расфасовки различных продуктов </a:t>
            </a:r>
            <a:endParaRPr>
              <a:solidFill>
                <a:srgbClr val="FFFFFF"/>
              </a:solidFill>
            </a:endParaRPr>
          </a:p>
          <a:p>
            <a:pPr algn="ctr">
              <a:defRPr b="1">
                <a:solidFill>
                  <a:srgbClr val="595959"/>
                </a:solidFill>
              </a:defRPr>
            </a:pPr>
            <a:r>
              <a:t> в пластиковую тару  ёмкостью от 0,5 до 20 литров (пластиковые  ведра)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/>
        </p:nvSpPr>
        <p:spPr>
          <a:xfrm>
            <a:off x="1008062" y="6550025"/>
            <a:ext cx="7127876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1400">
                <a:solidFill>
                  <a:srgbClr val="073763"/>
                </a:solidFill>
              </a:defRPr>
            </a:pPr>
            <a:r>
              <a:t>+7(812)6458902  (многоканальный)   </a:t>
            </a:r>
            <a:r>
              <a:t>e</a:t>
            </a:r>
            <a:r>
              <a:t>-</a:t>
            </a:r>
            <a:r>
              <a:t>mail</a:t>
            </a:r>
            <a:r>
              <a:t>:</a:t>
            </a:r>
            <a:r>
              <a:t> office@proxio-spb.com   Web</a:t>
            </a:r>
            <a:r>
              <a:t>: </a:t>
            </a:r>
            <a:r>
              <a:t>proxio</a:t>
            </a:r>
            <a:r>
              <a:t>-</a:t>
            </a:r>
            <a:r>
              <a:t>spb</a:t>
            </a:r>
            <a:r>
              <a:t>.</a:t>
            </a:r>
            <a:r>
              <a:t>com</a:t>
            </a:r>
          </a:p>
        </p:txBody>
      </p:sp>
      <p:sp>
        <p:nvSpPr>
          <p:cNvPr id="224" name="Shape 224"/>
          <p:cNvSpPr/>
          <p:nvPr/>
        </p:nvSpPr>
        <p:spPr>
          <a:xfrm>
            <a:off x="250825" y="1859280"/>
            <a:ext cx="8642350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600"/>
            </a:pPr>
            <a:r>
              <a:t>Оборудование изготавливается по индивидуальным требования Заказчиков.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>
              <a:defRPr sz="1600"/>
            </a:pPr>
            <a:r>
              <a:t>Ниже приведены несколько возможных вариантов исполнения.</a:t>
            </a:r>
          </a:p>
        </p:txBody>
      </p:sp>
      <p:sp>
        <p:nvSpPr>
          <p:cNvPr id="225" name="Shape 225"/>
          <p:cNvSpPr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6" name="Shape 226"/>
          <p:cNvSpPr/>
          <p:nvPr/>
        </p:nvSpPr>
        <p:spPr>
          <a:xfrm>
            <a:off x="251519" y="188639"/>
            <a:ext cx="8640962" cy="624841"/>
          </a:xfrm>
          <a:prstGeom prst="rect">
            <a:avLst/>
          </a:prstGeom>
          <a:gradFill>
            <a:gsLst>
              <a:gs pos="0">
                <a:srgbClr val="CBEAC0">
                  <a:alpha val="33000"/>
                </a:srgbClr>
              </a:gs>
              <a:gs pos="50000">
                <a:srgbClr val="55A839">
                  <a:alpha val="43000"/>
                </a:srgbClr>
              </a:gs>
              <a:gs pos="100000">
                <a:srgbClr val="4C9834">
                  <a:alpha val="63000"/>
                </a:srgbClr>
              </a:gs>
            </a:gsLst>
          </a:gradFill>
          <a:ln w="12700">
            <a:miter lim="400000"/>
          </a:ln>
          <a:effectLst>
            <a:outerShdw sx="100000" sy="100000" kx="0" ky="0" algn="b" rotWithShape="0" blurRad="76200" dist="12700" dir="2700000">
              <a:srgbClr val="000000">
                <a:alpha val="2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595959"/>
                </a:solidFill>
              </a:defRPr>
            </a:pPr>
            <a:r>
              <a:t>Упаковочное оборудование для расфасовки различных продуктов </a:t>
            </a:r>
            <a:endParaRPr>
              <a:solidFill>
                <a:srgbClr val="FFFFFF"/>
              </a:solidFill>
            </a:endParaRPr>
          </a:p>
          <a:p>
            <a:pPr algn="ctr">
              <a:defRPr b="1">
                <a:solidFill>
                  <a:srgbClr val="595959"/>
                </a:solidFill>
              </a:defRPr>
            </a:pPr>
            <a:r>
              <a:t> в пластиковую тару  ёмкостью от 0,5 до 20 литров (пластиковые  ведра)</a:t>
            </a:r>
          </a:p>
        </p:txBody>
      </p:sp>
      <p:sp>
        <p:nvSpPr>
          <p:cNvPr id="227" name="Shape 227"/>
          <p:cNvSpPr/>
          <p:nvPr/>
        </p:nvSpPr>
        <p:spPr>
          <a:xfrm>
            <a:off x="250825" y="922655"/>
            <a:ext cx="8677275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  <a:r>
              <a:t>Специальные упаковочные машины для крупных вёдер ёмкостью до 20л</a:t>
            </a:r>
          </a:p>
          <a:p>
            <a:pPr algn="ctr">
              <a:defRPr b="1" i="1">
                <a:solidFill>
                  <a:srgbClr val="4C9834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  <a:r>
              <a:t>АВТОМАТИЧЕСКОЕ  ОБОРУДОВАНИЕ </a:t>
            </a:r>
          </a:p>
        </p:txBody>
      </p:sp>
      <p:pic>
        <p:nvPicPr>
          <p:cNvPr id="228" name="image24.jpg" descr="P207096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775" y="3290887"/>
            <a:ext cx="4000500" cy="301783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4C9834">
                <a:alpha val="52999"/>
              </a:srgbClr>
            </a:outerShdw>
          </a:effectLst>
        </p:spPr>
      </p:pic>
      <p:sp>
        <p:nvSpPr>
          <p:cNvPr id="229" name="Shape 229"/>
          <p:cNvSpPr/>
          <p:nvPr/>
        </p:nvSpPr>
        <p:spPr>
          <a:xfrm>
            <a:off x="250825" y="2436336"/>
            <a:ext cx="4321175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i="1" sz="1600">
                <a:solidFill>
                  <a:srgbClr val="4C9834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Автомат для расфасовки   в вёдра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i="1" sz="1600">
                <a:solidFill>
                  <a:srgbClr val="4C9834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ёмк. 10-20 л. (с весовым дозированием). </a:t>
            </a:r>
            <a:r>
              <a:rPr i="0">
                <a:solidFill>
                  <a:srgbClr val="000000"/>
                </a:solidFill>
              </a:rPr>
              <a:t>Производительность до 10 штук в минуту.</a:t>
            </a:r>
          </a:p>
        </p:txBody>
      </p:sp>
      <p:sp>
        <p:nvSpPr>
          <p:cNvPr id="230" name="Shape 230"/>
          <p:cNvSpPr/>
          <p:nvPr/>
        </p:nvSpPr>
        <p:spPr>
          <a:xfrm>
            <a:off x="4572000" y="2408555"/>
            <a:ext cx="4103688" cy="815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i="1" sz="1600">
                <a:solidFill>
                  <a:srgbClr val="4C9834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Автомат для расфасовки в вёдра 1—20 л. С запайкой и пластиковой крышкой. </a:t>
            </a:r>
            <a:r>
              <a:rPr i="0">
                <a:solidFill>
                  <a:srgbClr val="000000"/>
                </a:solidFill>
              </a:rPr>
              <a:t>Производительность до 20 шт. в минуту.</a:t>
            </a:r>
          </a:p>
        </p:txBody>
      </p:sp>
      <p:pic>
        <p:nvPicPr>
          <p:cNvPr id="231" name="image25.jpg" descr="P10100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87900" y="3311525"/>
            <a:ext cx="4032250" cy="29972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4C9834">
                <a:alpha val="529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/>
        </p:nvSpPr>
        <p:spPr>
          <a:xfrm>
            <a:off x="1008062" y="6550025"/>
            <a:ext cx="7127876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1400">
                <a:solidFill>
                  <a:srgbClr val="073763"/>
                </a:solidFill>
              </a:defRPr>
            </a:pPr>
            <a:r>
              <a:t>+7(812)6458902  (многоканальный)   </a:t>
            </a:r>
            <a:r>
              <a:t>e</a:t>
            </a:r>
            <a:r>
              <a:t>-</a:t>
            </a:r>
            <a:r>
              <a:t>mail</a:t>
            </a:r>
            <a:r>
              <a:t>:</a:t>
            </a:r>
            <a:r>
              <a:t> office@proxio-spb.com   Web</a:t>
            </a:r>
            <a:r>
              <a:t>: </a:t>
            </a:r>
            <a:r>
              <a:t>proxio</a:t>
            </a:r>
            <a:r>
              <a:t>-</a:t>
            </a:r>
            <a:r>
              <a:t>spb</a:t>
            </a:r>
            <a:r>
              <a:t>.</a:t>
            </a:r>
            <a:r>
              <a:t>com</a:t>
            </a:r>
          </a:p>
        </p:txBody>
      </p:sp>
      <p:sp>
        <p:nvSpPr>
          <p:cNvPr id="234" name="Shape 234"/>
          <p:cNvSpPr/>
          <p:nvPr/>
        </p:nvSpPr>
        <p:spPr>
          <a:xfrm>
            <a:off x="251519" y="188639"/>
            <a:ext cx="8640962" cy="624841"/>
          </a:xfrm>
          <a:prstGeom prst="rect">
            <a:avLst/>
          </a:prstGeom>
          <a:gradFill>
            <a:gsLst>
              <a:gs pos="0">
                <a:srgbClr val="CBEAC0">
                  <a:alpha val="33000"/>
                </a:srgbClr>
              </a:gs>
              <a:gs pos="50000">
                <a:srgbClr val="55A839">
                  <a:alpha val="43000"/>
                </a:srgbClr>
              </a:gs>
              <a:gs pos="100000">
                <a:srgbClr val="4C9834">
                  <a:alpha val="63000"/>
                </a:srgbClr>
              </a:gs>
            </a:gsLst>
          </a:gradFill>
          <a:ln w="12700">
            <a:miter lim="400000"/>
          </a:ln>
          <a:effectLst>
            <a:outerShdw sx="100000" sy="100000" kx="0" ky="0" algn="b" rotWithShape="0" blurRad="76200" dist="12700" dir="2700000">
              <a:srgbClr val="000000">
                <a:alpha val="2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595959"/>
                </a:solidFill>
              </a:defRPr>
            </a:lvl1pPr>
          </a:lstStyle>
          <a:p>
            <a:pPr/>
            <a:r>
              <a:t>Оборудование для упаковки различных полуфабрикатов, готовых блюд для системы кейтеринга.</a:t>
            </a:r>
          </a:p>
        </p:txBody>
      </p:sp>
      <p:sp>
        <p:nvSpPr>
          <p:cNvPr id="235" name="Shape 235"/>
          <p:cNvSpPr/>
          <p:nvPr/>
        </p:nvSpPr>
        <p:spPr>
          <a:xfrm>
            <a:off x="179387" y="917893"/>
            <a:ext cx="8677276" cy="569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/>
            <a:r>
              <a:t>Для  упаковки различных полуфабрикатов, готовых блюд  для системы быстрого, школьного  и бортового питания предлагается широкий диапазон упаковочного оборудования.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buSzPct val="100000"/>
              <a:buFont typeface="Wingdings"/>
              <a:buChar char="➢"/>
            </a:pPr>
            <a:r>
              <a:t>Различные мясные и рыбные полуфабрикаты;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buSzPct val="100000"/>
              <a:buFont typeface="Wingdings"/>
              <a:buChar char="➢"/>
            </a:pPr>
            <a:r>
              <a:t>Готовые первые и вторые  блюда  в пластиковой в  ламистерной таре или  из ламинированного картона   различных форм и размеров;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buSzPct val="100000"/>
              <a:buFont typeface="Wingdings"/>
              <a:buChar char="➢"/>
            </a:pPr>
            <a:r>
              <a:t>Готовые первые и вторые  блюда  в пакеты Дой Пак, трёхшовные пакеты  различных форм и размеров;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buSzPct val="100000"/>
              <a:buFont typeface="Wingdings"/>
              <a:buChar char="➢"/>
            </a:pPr>
            <a:r>
              <a:t>Мясные, рыбные, овощные консервы в пластиковой таре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buSzPct val="100000"/>
              <a:buFont typeface="Wingdings"/>
              <a:buChar char="➢"/>
            </a:pPr>
            <a:r>
              <a:t>Овощные  и  фруктовые салаты,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/>
            <a:r>
              <a:t>могут  быть упакованы в среде защитных газов  с созданием модифицированной атмосферы в таре  с предварительным  вакуумированием тары перед подачей газа.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/>
            <a:r>
              <a:t>Для упаковки продуктов могут использоваться тара  и плёнки для запайки различных составов с различными барьерными свойствами.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/>
            <a:r>
              <a:t>Форма и размеры тары  -без каких либо ограничений.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/>
            <a:r>
              <a:t>Компания производит широкую номенклатуру  как полуавтоматического оборудования с производительностью до 10 упаковок в минуту, так и комплексных упаковочных автоматические линии с производительностью до 200 упаковок в минуту. Поэтому вполне удовлетворяет потребностям как больших предприятий , так и средних и крупных  производств. </a:t>
            </a:r>
          </a:p>
        </p:txBody>
      </p:sp>
      <p:sp>
        <p:nvSpPr>
          <p:cNvPr id="236" name="Shape 236"/>
          <p:cNvSpPr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/>
        </p:nvSpPr>
        <p:spPr>
          <a:xfrm>
            <a:off x="1008062" y="6550025"/>
            <a:ext cx="7127876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1400">
                <a:solidFill>
                  <a:srgbClr val="073763"/>
                </a:solidFill>
              </a:defRPr>
            </a:pPr>
            <a:r>
              <a:t>+7(812)6458902  (многоканальный)   </a:t>
            </a:r>
            <a:r>
              <a:t>e</a:t>
            </a:r>
            <a:r>
              <a:t>-</a:t>
            </a:r>
            <a:r>
              <a:t>mail</a:t>
            </a:r>
            <a:r>
              <a:t>:</a:t>
            </a:r>
            <a:r>
              <a:t> office@proxio-spb.com   Web</a:t>
            </a:r>
            <a:r>
              <a:t>: </a:t>
            </a:r>
            <a:r>
              <a:t>proxio</a:t>
            </a:r>
            <a:r>
              <a:t>-</a:t>
            </a:r>
            <a:r>
              <a:t>spb</a:t>
            </a:r>
            <a:r>
              <a:t>.</a:t>
            </a:r>
            <a:r>
              <a:t>com</a:t>
            </a:r>
          </a:p>
        </p:txBody>
      </p:sp>
      <p:sp>
        <p:nvSpPr>
          <p:cNvPr id="239" name="Shape 239"/>
          <p:cNvSpPr/>
          <p:nvPr/>
        </p:nvSpPr>
        <p:spPr>
          <a:xfrm>
            <a:off x="233363" y="894079"/>
            <a:ext cx="8677276" cy="275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Полуавтоматические запайщики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defRPr sz="1600"/>
            </a:pPr>
            <a:r>
              <a:t>Полуавтоматы предназначены для  герметичной укупорки  тары с предварительно уложенных в неё продуктов.   На полуавтомате производится запайка тары с вырубкой крышки пл контуру тары  из рулона плёнки.  Плёнка может использоваться как без печати, так и с печатью с фотометками для ориентации рисунка.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defRPr sz="1600"/>
            </a:pPr>
            <a:r>
              <a:t>Полуавтоматы</a:t>
            </a:r>
            <a:r>
              <a:rPr b="1"/>
              <a:t> </a:t>
            </a:r>
            <a:r>
              <a:t>изготавливаются в различных исполнениях.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buSzPct val="100000"/>
              <a:buFont typeface="Wingdings"/>
              <a:buChar char="➢"/>
              <a:defRPr sz="1600"/>
            </a:pPr>
            <a:r>
              <a:t>На одну или 2 ячейки с возвратом  укупоренной тары на исходную позицию</a:t>
            </a:r>
            <a:endParaRPr b="1">
              <a:solidFill>
                <a:srgbClr val="4C9834"/>
              </a:solidFill>
              <a:effectLst>
                <a:outerShdw sx="100000" sy="100000" kx="0" ky="0" algn="b" rotWithShape="0" blurRad="38100" dist="38100" dir="2700000">
                  <a:srgbClr val="C0C0C0"/>
                </a:outerShdw>
              </a:effectLst>
            </a:endParaRPr>
          </a:p>
          <a:p>
            <a:pPr>
              <a:buSzPct val="100000"/>
              <a:buFont typeface="Wingdings"/>
              <a:buChar char="➢"/>
              <a:defRPr sz="1600"/>
            </a:pPr>
            <a:r>
              <a:t>На одну или 2 ячейки с выводом  укупоренной тары  на  противоположную сторону от позиции загрузки</a:t>
            </a:r>
            <a:endParaRPr b="1">
              <a:solidFill>
                <a:srgbClr val="4C9834"/>
              </a:solidFill>
              <a:effectLst>
                <a:outerShdw sx="100000" sy="100000" kx="0" ky="0" algn="b" rotWithShape="0" blurRad="38100" dist="38100" dir="2700000">
                  <a:srgbClr val="C0C0C0"/>
                </a:outerShdw>
              </a:effectLst>
            </a:endParaRPr>
          </a:p>
          <a:p>
            <a:pPr algn="just">
              <a:buSzPct val="100000"/>
              <a:buFont typeface="Wingdings"/>
              <a:buChar char="➢"/>
              <a:defRPr sz="1600"/>
            </a:pPr>
            <a:r>
              <a:t>Роторного исполнения с круговым перемещеним тары</a:t>
            </a:r>
            <a:endParaRPr>
              <a:solidFill>
                <a:srgbClr val="4C9834"/>
              </a:solidFill>
              <a:effectLst>
                <a:outerShdw sx="100000" sy="100000" kx="0" ky="0" algn="b" rotWithShape="0" blurRad="38100" dist="38100" dir="2700000">
                  <a:srgbClr val="C0C0C0"/>
                </a:outerShdw>
              </a:effectLst>
            </a:endParaRPr>
          </a:p>
          <a:p>
            <a:pPr algn="just">
              <a:defRPr i="1" sz="1400">
                <a:solidFill>
                  <a:srgbClr val="4C9834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  <a:r>
              <a:t>на 1 или или  2 ячейки</a:t>
            </a:r>
          </a:p>
        </p:txBody>
      </p:sp>
      <p:sp>
        <p:nvSpPr>
          <p:cNvPr id="240" name="Shape 240"/>
          <p:cNvSpPr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1" name="Shape 241"/>
          <p:cNvSpPr/>
          <p:nvPr/>
        </p:nvSpPr>
        <p:spPr>
          <a:xfrm>
            <a:off x="251519" y="188639"/>
            <a:ext cx="8640962" cy="624841"/>
          </a:xfrm>
          <a:prstGeom prst="rect">
            <a:avLst/>
          </a:prstGeom>
          <a:gradFill>
            <a:gsLst>
              <a:gs pos="0">
                <a:srgbClr val="CBEAC0">
                  <a:alpha val="33000"/>
                </a:srgbClr>
              </a:gs>
              <a:gs pos="50000">
                <a:srgbClr val="55A839">
                  <a:alpha val="43000"/>
                </a:srgbClr>
              </a:gs>
              <a:gs pos="100000">
                <a:srgbClr val="4C9834">
                  <a:alpha val="63000"/>
                </a:srgbClr>
              </a:gs>
            </a:gsLst>
          </a:gradFill>
          <a:ln w="12700">
            <a:miter lim="400000"/>
          </a:ln>
          <a:effectLst>
            <a:outerShdw sx="100000" sy="100000" kx="0" ky="0" algn="b" rotWithShape="0" blurRad="76200" dist="12700" dir="2700000">
              <a:srgbClr val="000000">
                <a:alpha val="2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595959"/>
                </a:solidFill>
              </a:defRPr>
            </a:lvl1pPr>
          </a:lstStyle>
          <a:p>
            <a:pPr/>
            <a:r>
              <a:t>Оборудование для упаковки различных полуфабрикатов, готовых блюд для системы кейтеринга.</a:t>
            </a:r>
          </a:p>
        </p:txBody>
      </p:sp>
      <p:pic>
        <p:nvPicPr>
          <p:cNvPr id="242" name="image26.jpg" descr="pa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187" y="3752850"/>
            <a:ext cx="3348039" cy="27717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4C9834">
                <a:alpha val="52999"/>
              </a:srgbClr>
            </a:outerShdw>
          </a:effectLst>
        </p:spPr>
      </p:pic>
      <p:pic>
        <p:nvPicPr>
          <p:cNvPr id="243" name="image2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24412" y="3860800"/>
            <a:ext cx="3438526" cy="263842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4C9834">
                <a:alpha val="4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/>
        </p:nvSpPr>
        <p:spPr>
          <a:xfrm>
            <a:off x="1008062" y="6550025"/>
            <a:ext cx="7127876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1400">
                <a:solidFill>
                  <a:srgbClr val="073763"/>
                </a:solidFill>
              </a:defRPr>
            </a:pPr>
            <a:r>
              <a:t>+7(812)6458902  (многоканальный)   </a:t>
            </a:r>
            <a:r>
              <a:t>e</a:t>
            </a:r>
            <a:r>
              <a:t>-</a:t>
            </a:r>
            <a:r>
              <a:t>mail</a:t>
            </a:r>
            <a:r>
              <a:t>:</a:t>
            </a:r>
            <a:r>
              <a:t> office@proxio-spb.com   Web</a:t>
            </a:r>
            <a:r>
              <a:t>: </a:t>
            </a:r>
            <a:r>
              <a:t>proxio</a:t>
            </a:r>
            <a:r>
              <a:t>-</a:t>
            </a:r>
            <a:r>
              <a:t>spb</a:t>
            </a:r>
            <a:r>
              <a:t>.</a:t>
            </a:r>
            <a:r>
              <a:t>com</a:t>
            </a:r>
          </a:p>
        </p:txBody>
      </p:sp>
      <p:sp>
        <p:nvSpPr>
          <p:cNvPr id="246" name="Shape 246"/>
          <p:cNvSpPr/>
          <p:nvPr/>
        </p:nvSpPr>
        <p:spPr>
          <a:xfrm>
            <a:off x="215899" y="1376680"/>
            <a:ext cx="8459790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i="1" sz="1600">
                <a:solidFill>
                  <a:srgbClr val="4C9834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  <a:r>
              <a:t>С круговым перемещением тары  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/>
            <a:r>
              <a:t>Производительность до 25 штук в в минуту</a:t>
            </a:r>
          </a:p>
        </p:txBody>
      </p:sp>
      <p:sp>
        <p:nvSpPr>
          <p:cNvPr id="247" name="Shape 247"/>
          <p:cNvSpPr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8" name="Shape 248"/>
          <p:cNvSpPr/>
          <p:nvPr/>
        </p:nvSpPr>
        <p:spPr>
          <a:xfrm>
            <a:off x="251519" y="188639"/>
            <a:ext cx="8640962" cy="624841"/>
          </a:xfrm>
          <a:prstGeom prst="rect">
            <a:avLst/>
          </a:prstGeom>
          <a:gradFill>
            <a:gsLst>
              <a:gs pos="0">
                <a:srgbClr val="CBEAC0">
                  <a:alpha val="33000"/>
                </a:srgbClr>
              </a:gs>
              <a:gs pos="50000">
                <a:srgbClr val="55A839">
                  <a:alpha val="43000"/>
                </a:srgbClr>
              </a:gs>
              <a:gs pos="100000">
                <a:srgbClr val="4C9834">
                  <a:alpha val="63000"/>
                </a:srgbClr>
              </a:gs>
            </a:gsLst>
          </a:gradFill>
          <a:ln w="12700">
            <a:miter lim="400000"/>
          </a:ln>
          <a:effectLst>
            <a:outerShdw sx="100000" sy="100000" kx="0" ky="0" algn="b" rotWithShape="0" blurRad="76200" dist="12700" dir="2700000">
              <a:srgbClr val="000000">
                <a:alpha val="2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595959"/>
                </a:solidFill>
              </a:defRPr>
            </a:lvl1pPr>
          </a:lstStyle>
          <a:p>
            <a:pPr/>
            <a:r>
              <a:t>Оборудование для упаковки различных полуфабрикатов, готовых блюд для системы кейтеринга.</a:t>
            </a:r>
          </a:p>
        </p:txBody>
      </p:sp>
      <p:pic>
        <p:nvPicPr>
          <p:cNvPr id="249" name="image28.jpeg" descr="P1010050-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288" y="2168525"/>
            <a:ext cx="4716463" cy="403383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4C9834">
                <a:alpha val="52999"/>
              </a:srgbClr>
            </a:outerShdw>
          </a:effectLst>
        </p:spPr>
      </p:pic>
      <p:pic>
        <p:nvPicPr>
          <p:cNvPr id="250" name="image29.jpeg" descr="P1010046-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08625" y="2852738"/>
            <a:ext cx="3271838" cy="245427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4C9834">
                <a:alpha val="52999"/>
              </a:srgbClr>
            </a:outerShdw>
          </a:effectLst>
        </p:spPr>
      </p:pic>
      <p:sp>
        <p:nvSpPr>
          <p:cNvPr id="251" name="Shape 251"/>
          <p:cNvSpPr/>
          <p:nvPr/>
        </p:nvSpPr>
        <p:spPr>
          <a:xfrm>
            <a:off x="250824" y="944562"/>
            <a:ext cx="860584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Полуавтоматические запайщики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/>
        </p:nvSpPr>
        <p:spPr>
          <a:xfrm>
            <a:off x="1008062" y="6550025"/>
            <a:ext cx="7127876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1400">
                <a:solidFill>
                  <a:srgbClr val="073763"/>
                </a:solidFill>
              </a:defRPr>
            </a:pPr>
            <a:r>
              <a:t>+7(812)6458902  (многоканальный)   </a:t>
            </a:r>
            <a:r>
              <a:t>e</a:t>
            </a:r>
            <a:r>
              <a:t>-</a:t>
            </a:r>
            <a:r>
              <a:t>mail</a:t>
            </a:r>
            <a:r>
              <a:t>:</a:t>
            </a:r>
            <a:r>
              <a:t> office@proxio-spb.com   Web</a:t>
            </a:r>
            <a:r>
              <a:t>: </a:t>
            </a:r>
            <a:r>
              <a:t>proxio</a:t>
            </a:r>
            <a:r>
              <a:t>-</a:t>
            </a:r>
            <a:r>
              <a:t>spb</a:t>
            </a:r>
            <a:r>
              <a:t>.</a:t>
            </a:r>
            <a:r>
              <a:t>com</a:t>
            </a:r>
          </a:p>
        </p:txBody>
      </p:sp>
      <p:sp>
        <p:nvSpPr>
          <p:cNvPr id="254" name="Shape 254"/>
          <p:cNvSpPr/>
          <p:nvPr/>
        </p:nvSpPr>
        <p:spPr>
          <a:xfrm>
            <a:off x="179387" y="1415573"/>
            <a:ext cx="8677276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i="1" sz="1600">
                <a:solidFill>
                  <a:srgbClr val="4C9834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  <a:r>
              <a:t>Модельс выходом готовой продукции на проход</a:t>
            </a:r>
            <a:r>
              <a:rPr sz="1800">
                <a:latin typeface="+mj-lt"/>
                <a:ea typeface="+mj-ea"/>
                <a:cs typeface="+mj-cs"/>
                <a:sym typeface="Calibri"/>
              </a:rPr>
              <a:t>.       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/>
            <a:r>
              <a:t>Производительность  до 15 циклов в минуту</a:t>
            </a:r>
          </a:p>
        </p:txBody>
      </p:sp>
      <p:sp>
        <p:nvSpPr>
          <p:cNvPr id="255" name="Shape 255"/>
          <p:cNvSpPr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6" name="Shape 256"/>
          <p:cNvSpPr/>
          <p:nvPr/>
        </p:nvSpPr>
        <p:spPr>
          <a:xfrm>
            <a:off x="251519" y="188639"/>
            <a:ext cx="8640962" cy="624841"/>
          </a:xfrm>
          <a:prstGeom prst="rect">
            <a:avLst/>
          </a:prstGeom>
          <a:gradFill>
            <a:gsLst>
              <a:gs pos="0">
                <a:srgbClr val="CBEAC0">
                  <a:alpha val="33000"/>
                </a:srgbClr>
              </a:gs>
              <a:gs pos="50000">
                <a:srgbClr val="55A839">
                  <a:alpha val="43000"/>
                </a:srgbClr>
              </a:gs>
              <a:gs pos="100000">
                <a:srgbClr val="4C9834">
                  <a:alpha val="63000"/>
                </a:srgbClr>
              </a:gs>
            </a:gsLst>
          </a:gradFill>
          <a:ln w="12700">
            <a:miter lim="400000"/>
          </a:ln>
          <a:effectLst>
            <a:outerShdw sx="100000" sy="100000" kx="0" ky="0" algn="b" rotWithShape="0" blurRad="76200" dist="12700" dir="2700000">
              <a:srgbClr val="000000">
                <a:alpha val="2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595959"/>
                </a:solidFill>
              </a:defRPr>
            </a:lvl1pPr>
          </a:lstStyle>
          <a:p>
            <a:pPr/>
            <a:r>
              <a:t>Оборудование для упаковки различных полуфабрикатов, готовых блюд для системы кейтеринга.</a:t>
            </a:r>
          </a:p>
        </p:txBody>
      </p:sp>
      <p:pic>
        <p:nvPicPr>
          <p:cNvPr id="257" name="image30.jpeg" descr="Ruz-2-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2912" y="2276475"/>
            <a:ext cx="4897439" cy="352901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4C9834">
                <a:alpha val="52999"/>
              </a:srgbClr>
            </a:outerShdw>
          </a:effectLst>
        </p:spPr>
      </p:pic>
      <p:sp>
        <p:nvSpPr>
          <p:cNvPr id="258" name="Shape 258"/>
          <p:cNvSpPr/>
          <p:nvPr/>
        </p:nvSpPr>
        <p:spPr>
          <a:xfrm>
            <a:off x="250824" y="944562"/>
            <a:ext cx="860584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Полуавтоматические запайщики</a:t>
            </a:r>
          </a:p>
        </p:txBody>
      </p:sp>
      <p:pic>
        <p:nvPicPr>
          <p:cNvPr id="259" name="image3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64162" y="2781300"/>
            <a:ext cx="3614738" cy="24003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4C9834">
                <a:alpha val="4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2" name="Shape 262"/>
          <p:cNvSpPr/>
          <p:nvPr/>
        </p:nvSpPr>
        <p:spPr>
          <a:xfrm>
            <a:off x="1008062" y="6550025"/>
            <a:ext cx="7127876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1400">
                <a:solidFill>
                  <a:srgbClr val="073763"/>
                </a:solidFill>
              </a:defRPr>
            </a:pPr>
            <a:r>
              <a:t>+7(812)6458902  (многоканальный)   </a:t>
            </a:r>
            <a:r>
              <a:t>e</a:t>
            </a:r>
            <a:r>
              <a:t>-</a:t>
            </a:r>
            <a:r>
              <a:t>mail</a:t>
            </a:r>
            <a:r>
              <a:t>:</a:t>
            </a:r>
            <a:r>
              <a:t> office@proxio-spb.com   Web</a:t>
            </a:r>
            <a:r>
              <a:t>: </a:t>
            </a:r>
            <a:r>
              <a:t>proxio</a:t>
            </a:r>
            <a:r>
              <a:t>-</a:t>
            </a:r>
            <a:r>
              <a:t>spb</a:t>
            </a:r>
            <a:r>
              <a:t>.</a:t>
            </a:r>
            <a:r>
              <a:t>com</a:t>
            </a:r>
          </a:p>
        </p:txBody>
      </p:sp>
      <p:sp>
        <p:nvSpPr>
          <p:cNvPr id="263" name="Shape 263"/>
          <p:cNvSpPr/>
          <p:nvPr/>
        </p:nvSpPr>
        <p:spPr>
          <a:xfrm>
            <a:off x="250824" y="1079817"/>
            <a:ext cx="8605840" cy="1145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Автоматические запайщики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/>
          </a:p>
          <a:p>
            <a:pPr>
              <a:defRPr i="1" sz="1600">
                <a:solidFill>
                  <a:srgbClr val="4C9834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  <a:r>
              <a:t>Автоматический запайщик</a:t>
            </a:r>
            <a:endParaRPr b="1"/>
          </a:p>
          <a:p>
            <a:pPr>
              <a:defRPr b="1"/>
            </a:pPr>
            <a:r>
              <a:t>Производительность  до 20 упаковок в минуту </a:t>
            </a:r>
          </a:p>
        </p:txBody>
      </p:sp>
      <p:sp>
        <p:nvSpPr>
          <p:cNvPr id="264" name="Shape 264"/>
          <p:cNvSpPr/>
          <p:nvPr/>
        </p:nvSpPr>
        <p:spPr>
          <a:xfrm>
            <a:off x="251519" y="188639"/>
            <a:ext cx="8640962" cy="624841"/>
          </a:xfrm>
          <a:prstGeom prst="rect">
            <a:avLst/>
          </a:prstGeom>
          <a:gradFill>
            <a:gsLst>
              <a:gs pos="0">
                <a:srgbClr val="CBEAC0">
                  <a:alpha val="33000"/>
                </a:srgbClr>
              </a:gs>
              <a:gs pos="50000">
                <a:srgbClr val="55A839">
                  <a:alpha val="43000"/>
                </a:srgbClr>
              </a:gs>
              <a:gs pos="100000">
                <a:srgbClr val="4C9834">
                  <a:alpha val="63000"/>
                </a:srgbClr>
              </a:gs>
            </a:gsLst>
          </a:gradFill>
          <a:ln w="12700">
            <a:miter lim="400000"/>
          </a:ln>
          <a:effectLst>
            <a:outerShdw sx="100000" sy="100000" kx="0" ky="0" algn="b" rotWithShape="0" blurRad="76200" dist="12700" dir="2700000">
              <a:srgbClr val="000000">
                <a:alpha val="2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595959"/>
                </a:solidFill>
              </a:defRPr>
            </a:lvl1pPr>
          </a:lstStyle>
          <a:p>
            <a:pPr/>
            <a:r>
              <a:t>Оборудование для упаковки различных полуфабрикатов, готовых блюд для системы кейтеринга.</a:t>
            </a:r>
          </a:p>
        </p:txBody>
      </p:sp>
      <p:pic>
        <p:nvPicPr>
          <p:cNvPr id="265" name="image32.jpeg" descr="PAO-Q Минск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775" y="2600325"/>
            <a:ext cx="4826000" cy="36195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4C9834">
                <a:alpha val="52999"/>
              </a:srgbClr>
            </a:outerShdw>
          </a:effectLst>
        </p:spPr>
      </p:pic>
      <p:pic>
        <p:nvPicPr>
          <p:cNvPr id="266" name="image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64162" y="3284537"/>
            <a:ext cx="3371851" cy="2190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9" name="Shape 269"/>
          <p:cNvSpPr/>
          <p:nvPr/>
        </p:nvSpPr>
        <p:spPr>
          <a:xfrm>
            <a:off x="1008062" y="6550025"/>
            <a:ext cx="7127876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1400">
                <a:solidFill>
                  <a:srgbClr val="073763"/>
                </a:solidFill>
              </a:defRPr>
            </a:pPr>
            <a:r>
              <a:t>+7(812)6458902  (многоканальный)   </a:t>
            </a:r>
            <a:r>
              <a:t>e</a:t>
            </a:r>
            <a:r>
              <a:t>-</a:t>
            </a:r>
            <a:r>
              <a:t>mail</a:t>
            </a:r>
            <a:r>
              <a:t>:</a:t>
            </a:r>
            <a:r>
              <a:t> office@proxio-spb.com   Web</a:t>
            </a:r>
            <a:r>
              <a:t>: </a:t>
            </a:r>
            <a:r>
              <a:t>proxio</a:t>
            </a:r>
            <a:r>
              <a:t>-</a:t>
            </a:r>
            <a:r>
              <a:t>spb</a:t>
            </a:r>
            <a:r>
              <a:t>.</a:t>
            </a:r>
            <a:r>
              <a:t>com</a:t>
            </a:r>
          </a:p>
        </p:txBody>
      </p:sp>
      <p:sp>
        <p:nvSpPr>
          <p:cNvPr id="270" name="Shape 270"/>
          <p:cNvSpPr/>
          <p:nvPr/>
        </p:nvSpPr>
        <p:spPr>
          <a:xfrm>
            <a:off x="251519" y="188639"/>
            <a:ext cx="8640962" cy="624841"/>
          </a:xfrm>
          <a:prstGeom prst="rect">
            <a:avLst/>
          </a:prstGeom>
          <a:gradFill>
            <a:gsLst>
              <a:gs pos="0">
                <a:srgbClr val="CBEAC0">
                  <a:alpha val="33000"/>
                </a:srgbClr>
              </a:gs>
              <a:gs pos="50000">
                <a:srgbClr val="55A839">
                  <a:alpha val="43000"/>
                </a:srgbClr>
              </a:gs>
              <a:gs pos="100000">
                <a:srgbClr val="4C9834">
                  <a:alpha val="63000"/>
                </a:srgbClr>
              </a:gs>
            </a:gsLst>
          </a:gradFill>
          <a:ln w="12700">
            <a:miter lim="400000"/>
          </a:ln>
          <a:effectLst>
            <a:outerShdw sx="100000" sy="100000" kx="0" ky="0" algn="b" rotWithShape="0" blurRad="76200" dist="12700" dir="2700000">
              <a:srgbClr val="000000">
                <a:alpha val="2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595959"/>
                </a:solidFill>
              </a:defRPr>
            </a:lvl1pPr>
          </a:lstStyle>
          <a:p>
            <a:pPr/>
            <a:r>
              <a:t>Оборудование компании для упаковки различных полуфабрикатов, готовых блюд для системы кейтеринга.</a:t>
            </a:r>
          </a:p>
        </p:txBody>
      </p:sp>
      <p:sp>
        <p:nvSpPr>
          <p:cNvPr id="271" name="Shape 271"/>
          <p:cNvSpPr/>
          <p:nvPr/>
        </p:nvSpPr>
        <p:spPr>
          <a:xfrm>
            <a:off x="250824" y="1041717"/>
            <a:ext cx="860584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Автоматические запайщики</a:t>
            </a:r>
          </a:p>
        </p:txBody>
      </p:sp>
      <p:sp>
        <p:nvSpPr>
          <p:cNvPr id="272" name="Shape 272"/>
          <p:cNvSpPr/>
          <p:nvPr/>
        </p:nvSpPr>
        <p:spPr>
          <a:xfrm>
            <a:off x="4751387" y="1548923"/>
            <a:ext cx="4213226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i="1" sz="1600">
                <a:solidFill>
                  <a:srgbClr val="4C9834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  <a:r>
              <a:t>Автоматический запайщик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1600"/>
            </a:pPr>
            <a:r>
              <a:t>Производительность  до </a:t>
            </a:r>
            <a:r>
              <a:t>120</a:t>
            </a:r>
            <a:r>
              <a:t> упаковок </a:t>
            </a:r>
            <a:r>
              <a:t>/</a:t>
            </a:r>
            <a:r>
              <a:t>мин</a:t>
            </a:r>
            <a:r>
              <a:t>.</a:t>
            </a:r>
          </a:p>
        </p:txBody>
      </p:sp>
      <p:sp>
        <p:nvSpPr>
          <p:cNvPr id="273" name="Shape 273"/>
          <p:cNvSpPr/>
          <p:nvPr/>
        </p:nvSpPr>
        <p:spPr>
          <a:xfrm>
            <a:off x="179387" y="1676718"/>
            <a:ext cx="4211639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i="1" sz="1600">
                <a:solidFill>
                  <a:srgbClr val="4C9834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  <a:r>
              <a:t>Автоматический запайщик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1600"/>
            </a:pPr>
            <a:r>
              <a:t>Производительность  до 30 упаковок </a:t>
            </a:r>
            <a:r>
              <a:t>/</a:t>
            </a:r>
            <a:r>
              <a:t>мин</a:t>
            </a:r>
            <a:r>
              <a:t>.</a:t>
            </a:r>
          </a:p>
        </p:txBody>
      </p:sp>
      <p:pic>
        <p:nvPicPr>
          <p:cNvPr id="274" name="image34.jpeg" descr="PAO-Q-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825" y="2744788"/>
            <a:ext cx="4200525" cy="291623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4C9834">
                <a:alpha val="52999"/>
              </a:srgbClr>
            </a:outerShdw>
          </a:effectLst>
        </p:spPr>
      </p:pic>
      <p:pic>
        <p:nvPicPr>
          <p:cNvPr id="275" name="image35.jpeg" descr="New 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2362" y="2708275"/>
            <a:ext cx="3978276" cy="291623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4C9834">
                <a:alpha val="529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251519" y="188639"/>
            <a:ext cx="8640962" cy="358141"/>
          </a:xfrm>
          <a:prstGeom prst="rect">
            <a:avLst/>
          </a:prstGeom>
          <a:gradFill>
            <a:gsLst>
              <a:gs pos="0">
                <a:srgbClr val="CBEAC0">
                  <a:alpha val="33000"/>
                </a:srgbClr>
              </a:gs>
              <a:gs pos="50000">
                <a:srgbClr val="55A839">
                  <a:alpha val="43000"/>
                </a:srgbClr>
              </a:gs>
              <a:gs pos="100000">
                <a:srgbClr val="4C9834">
                  <a:alpha val="63000"/>
                </a:srgbClr>
              </a:gs>
            </a:gsLst>
          </a:gradFill>
          <a:ln w="12700">
            <a:miter lim="400000"/>
          </a:ln>
          <a:effectLst>
            <a:outerShdw sx="100000" sy="100000" kx="0" ky="0" algn="b" rotWithShape="0" blurRad="76200" dist="12700" dir="2700000">
              <a:srgbClr val="000000">
                <a:alpha val="2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387026"/>
                </a:solidFill>
              </a:defRPr>
            </a:pPr>
            <a:r>
              <a:t> </a:t>
            </a:r>
            <a:r>
              <a:rPr b="1">
                <a:solidFill>
                  <a:srgbClr val="595959"/>
                </a:solidFill>
              </a:rPr>
              <a:t>Упаковочное оборудование для молочной промышленности</a:t>
            </a:r>
          </a:p>
        </p:txBody>
      </p:sp>
      <p:sp>
        <p:nvSpPr>
          <p:cNvPr id="137" name="Shape 137"/>
          <p:cNvSpPr/>
          <p:nvPr/>
        </p:nvSpPr>
        <p:spPr>
          <a:xfrm>
            <a:off x="250825" y="786923"/>
            <a:ext cx="4176713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>
                <a:solidFill>
                  <a:srgbClr val="595959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  <a:r>
              <a:t>Автоматы</a:t>
            </a:r>
            <a:r>
              <a:t>   </a:t>
            </a:r>
            <a:r>
              <a:rPr b="0" sz="1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для расфасовки пастообразных, жидких, гранулированных, аэрированных  продуктов.</a:t>
            </a:r>
          </a:p>
        </p:txBody>
      </p:sp>
      <p:sp>
        <p:nvSpPr>
          <p:cNvPr id="138" name="Shape 138"/>
          <p:cNvSpPr/>
          <p:nvPr/>
        </p:nvSpPr>
        <p:spPr>
          <a:xfrm>
            <a:off x="4572000" y="728980"/>
            <a:ext cx="4103688" cy="157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>
                <a:solidFill>
                  <a:srgbClr val="595959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  <a:r>
              <a:t>Автоматы</a:t>
            </a:r>
            <a:r>
              <a:t> </a:t>
            </a:r>
            <a:r>
              <a:rPr b="0" sz="1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для много компонентных продуктов. Автоматы</a:t>
            </a:r>
            <a:r>
              <a:rPr b="0" sz="1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b="0" sz="1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предназначены расфасовки пастообразных, гранулированных, аэрированных и многокомпонентных продуктов</a:t>
            </a:r>
            <a:r>
              <a:rPr b="0" sz="1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b="0" sz="1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с линейным перемещением тары</a:t>
            </a:r>
          </a:p>
        </p:txBody>
      </p:sp>
      <p:sp>
        <p:nvSpPr>
          <p:cNvPr id="139" name="Shape 139"/>
          <p:cNvSpPr/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0" name="Shape 140"/>
          <p:cNvSpPr/>
          <p:nvPr/>
        </p:nvSpPr>
        <p:spPr>
          <a:xfrm>
            <a:off x="1008062" y="6550025"/>
            <a:ext cx="7127876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1400">
                <a:solidFill>
                  <a:srgbClr val="073763"/>
                </a:solidFill>
              </a:defRPr>
            </a:pPr>
            <a:r>
              <a:t>+7(812)6458902  (многоканальный)   </a:t>
            </a:r>
            <a:r>
              <a:t>e</a:t>
            </a:r>
            <a:r>
              <a:t>-</a:t>
            </a:r>
            <a:r>
              <a:t>mail</a:t>
            </a:r>
            <a:r>
              <a:t>:</a:t>
            </a:r>
            <a:r>
              <a:t> office@proxio-spb.com   Web</a:t>
            </a:r>
            <a:r>
              <a:t>: </a:t>
            </a:r>
            <a:r>
              <a:t>proxio</a:t>
            </a:r>
            <a:r>
              <a:t>-</a:t>
            </a:r>
            <a:r>
              <a:t>spb</a:t>
            </a:r>
            <a:r>
              <a:t>.</a:t>
            </a:r>
            <a:r>
              <a:t>com</a:t>
            </a:r>
          </a:p>
        </p:txBody>
      </p:sp>
      <p:pic>
        <p:nvPicPr>
          <p:cNvPr id="141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50" y="2024063"/>
            <a:ext cx="3476625" cy="42100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4C9834">
                <a:alpha val="40000"/>
              </a:srgbClr>
            </a:outerShdw>
          </a:effectLst>
        </p:spPr>
      </p:pic>
      <p:pic>
        <p:nvPicPr>
          <p:cNvPr id="142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95737" y="2816225"/>
            <a:ext cx="4772026" cy="343852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4C9834">
                <a:alpha val="40000"/>
              </a:srgbClr>
            </a:outerShdw>
          </a:effectLst>
        </p:spPr>
      </p:pic>
      <p:pic>
        <p:nvPicPr>
          <p:cNvPr id="143" name="image4.jpg" descr="y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04138" y="2420938"/>
            <a:ext cx="1076326" cy="922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8" name="Shape 278"/>
          <p:cNvSpPr/>
          <p:nvPr/>
        </p:nvSpPr>
        <p:spPr>
          <a:xfrm>
            <a:off x="1008062" y="6550025"/>
            <a:ext cx="7127876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1400">
                <a:solidFill>
                  <a:srgbClr val="073763"/>
                </a:solidFill>
              </a:defRPr>
            </a:pPr>
            <a:r>
              <a:t>+7(812)6458902  (многоканальный)   </a:t>
            </a:r>
            <a:r>
              <a:t>e</a:t>
            </a:r>
            <a:r>
              <a:t>-</a:t>
            </a:r>
            <a:r>
              <a:t>mail</a:t>
            </a:r>
            <a:r>
              <a:t>:</a:t>
            </a:r>
            <a:r>
              <a:t> office@proxio-spb.com   Web</a:t>
            </a:r>
            <a:r>
              <a:t>: </a:t>
            </a:r>
            <a:r>
              <a:t>proxio</a:t>
            </a:r>
            <a:r>
              <a:t>-</a:t>
            </a:r>
            <a:r>
              <a:t>spb</a:t>
            </a:r>
            <a:r>
              <a:t>.</a:t>
            </a:r>
            <a:r>
              <a:t>com</a:t>
            </a:r>
          </a:p>
        </p:txBody>
      </p:sp>
      <p:sp>
        <p:nvSpPr>
          <p:cNvPr id="279" name="Shape 279"/>
          <p:cNvSpPr/>
          <p:nvPr/>
        </p:nvSpPr>
        <p:spPr>
          <a:xfrm>
            <a:off x="251519" y="188639"/>
            <a:ext cx="8640962" cy="624841"/>
          </a:xfrm>
          <a:prstGeom prst="rect">
            <a:avLst/>
          </a:prstGeom>
          <a:gradFill>
            <a:gsLst>
              <a:gs pos="0">
                <a:srgbClr val="CBEAC0">
                  <a:alpha val="33000"/>
                </a:srgbClr>
              </a:gs>
              <a:gs pos="50000">
                <a:srgbClr val="55A839">
                  <a:alpha val="43000"/>
                </a:srgbClr>
              </a:gs>
              <a:gs pos="100000">
                <a:srgbClr val="4C9834">
                  <a:alpha val="63000"/>
                </a:srgbClr>
              </a:gs>
            </a:gsLst>
          </a:gradFill>
          <a:ln w="12700">
            <a:miter lim="400000"/>
          </a:ln>
          <a:effectLst>
            <a:outerShdw sx="100000" sy="100000" kx="0" ky="0" algn="b" rotWithShape="0" blurRad="76200" dist="12700" dir="2700000">
              <a:srgbClr val="000000">
                <a:alpha val="2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FEFEFE"/>
                </a:solidFill>
              </a:defRPr>
            </a:lvl1pPr>
          </a:lstStyle>
          <a:p>
            <a:pPr/>
            <a:r>
              <a:t>Оборудование компании для упаковки различных полуфабрикатов, готовых блюд для системы кейтеринга.</a:t>
            </a:r>
          </a:p>
        </p:txBody>
      </p:sp>
      <p:sp>
        <p:nvSpPr>
          <p:cNvPr id="280" name="Shape 280"/>
          <p:cNvSpPr/>
          <p:nvPr/>
        </p:nvSpPr>
        <p:spPr>
          <a:xfrm>
            <a:off x="250824" y="983774"/>
            <a:ext cx="860584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>
                <a:solidFill>
                  <a:srgbClr val="03030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Автоматические запайщики</a:t>
            </a:r>
          </a:p>
        </p:txBody>
      </p:sp>
      <p:sp>
        <p:nvSpPr>
          <p:cNvPr id="281" name="Shape 281"/>
          <p:cNvSpPr/>
          <p:nvPr/>
        </p:nvSpPr>
        <p:spPr>
          <a:xfrm>
            <a:off x="179388" y="1488599"/>
            <a:ext cx="8713787" cy="419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600"/>
            </a:pPr>
            <a:r>
              <a:t>Автоматы этой серии предназначены для  упаковки  различных продуктов в пластиковые  лотки  различных форм и размеров.   </a:t>
            </a:r>
            <a:r>
              <a:rPr i="1">
                <a:solidFill>
                  <a:srgbClr val="4C9834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Автоматы</a:t>
            </a:r>
            <a:r>
              <a:t> с линейным перемещением тары 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1600"/>
            </a:pPr>
          </a:p>
          <a:p>
            <a:pPr>
              <a:defRPr sz="1600"/>
            </a:pPr>
            <a:r>
              <a:t>Автоматы могут быть поставлены в следующих исполнениях: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buSzPct val="100000"/>
              <a:buFont typeface="Wingdings"/>
              <a:buChar char="➢"/>
              <a:defRPr sz="1600"/>
            </a:pPr>
            <a:r>
              <a:t>Для укупорки тары с предварительно, уложенным в неё продуктом. Подача  тары  может быть предусмотрена как ручная, так и автоматическая;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buSzPct val="100000"/>
              <a:buFont typeface="Wingdings"/>
              <a:buChar char="➢"/>
              <a:defRPr sz="1600"/>
            </a:pPr>
            <a:r>
              <a:t>С  автоматическим дозированием  всех или отдельных компонентов продукта и с частичной ручной раскладкой;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buSzPct val="100000"/>
              <a:buFont typeface="Wingdings"/>
              <a:buChar char="➢"/>
              <a:defRPr sz="1600"/>
            </a:pPr>
            <a:r>
              <a:t>С активным  взвешиванием каждой  единицы продукции  и добавлением одного из компонентов до заданного контрольного веса готового продукта с помощью автоматически настраиваемых дозаторов.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1600"/>
            </a:pPr>
          </a:p>
          <a:p>
            <a:pPr>
              <a:defRPr i="1" sz="1600">
                <a:solidFill>
                  <a:srgbClr val="4C9834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Автоматы  </a:t>
            </a:r>
            <a:r>
              <a:rPr i="0">
                <a:solidFill>
                  <a:srgbClr val="000000"/>
                </a:solidFill>
              </a:rPr>
              <a:t>могут быть использованы в составе автоматизированной линии приготовления и упаковки готовой продукции.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1600"/>
            </a:pPr>
          </a:p>
          <a:p>
            <a:pPr>
              <a:defRPr sz="1600"/>
            </a:pPr>
            <a:r>
              <a:t>Производительность  до 80 упаковок </a:t>
            </a:r>
            <a:r>
              <a:t>/</a:t>
            </a:r>
            <a:r>
              <a:t>мин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4" name="Shape 284"/>
          <p:cNvSpPr/>
          <p:nvPr/>
        </p:nvSpPr>
        <p:spPr>
          <a:xfrm>
            <a:off x="251519" y="188639"/>
            <a:ext cx="8640962" cy="624841"/>
          </a:xfrm>
          <a:prstGeom prst="rect">
            <a:avLst/>
          </a:prstGeom>
          <a:gradFill>
            <a:gsLst>
              <a:gs pos="0">
                <a:srgbClr val="CBEAC0">
                  <a:alpha val="33000"/>
                </a:srgbClr>
              </a:gs>
              <a:gs pos="50000">
                <a:srgbClr val="55A839">
                  <a:alpha val="43000"/>
                </a:srgbClr>
              </a:gs>
              <a:gs pos="100000">
                <a:srgbClr val="4C9834">
                  <a:alpha val="63000"/>
                </a:srgbClr>
              </a:gs>
            </a:gsLst>
          </a:gradFill>
          <a:ln w="12700">
            <a:miter lim="400000"/>
          </a:ln>
          <a:effectLst>
            <a:outerShdw sx="100000" sy="100000" kx="0" ky="0" algn="b" rotWithShape="0" blurRad="76200" dist="12700" dir="2700000">
              <a:srgbClr val="000000">
                <a:alpha val="2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Оборудование компании для упаковки различных полуфабрикатов, готовых блюд для системы кейтеринга.</a:t>
            </a:r>
          </a:p>
        </p:txBody>
      </p:sp>
      <p:sp>
        <p:nvSpPr>
          <p:cNvPr id="285" name="Shape 285"/>
          <p:cNvSpPr/>
          <p:nvPr/>
        </p:nvSpPr>
        <p:spPr>
          <a:xfrm>
            <a:off x="1008062" y="6550025"/>
            <a:ext cx="7127876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1400">
                <a:solidFill>
                  <a:srgbClr val="073763"/>
                </a:solidFill>
              </a:defRPr>
            </a:pPr>
            <a:r>
              <a:t>+7(812)6458902  (многоканальный)   </a:t>
            </a:r>
            <a:r>
              <a:t>e</a:t>
            </a:r>
            <a:r>
              <a:t>-</a:t>
            </a:r>
            <a:r>
              <a:t>mail</a:t>
            </a:r>
            <a:r>
              <a:t>:</a:t>
            </a:r>
            <a:r>
              <a:t> office@proxio-spb.com   Web</a:t>
            </a:r>
            <a:r>
              <a:t>: </a:t>
            </a:r>
            <a:r>
              <a:t>proxio</a:t>
            </a:r>
            <a:r>
              <a:t>-</a:t>
            </a:r>
            <a:r>
              <a:t>spb</a:t>
            </a:r>
            <a:r>
              <a:t>.</a:t>
            </a:r>
            <a:r>
              <a:t>com</a:t>
            </a:r>
          </a:p>
        </p:txBody>
      </p:sp>
      <p:pic>
        <p:nvPicPr>
          <p:cNvPr id="286" name="image36.jpg" descr="Picture 00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50" y="2673350"/>
            <a:ext cx="4035425" cy="34194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4C9834">
                <a:alpha val="52999"/>
              </a:srgbClr>
            </a:outerShdw>
          </a:effectLst>
        </p:spPr>
      </p:pic>
      <p:sp>
        <p:nvSpPr>
          <p:cNvPr id="287" name="Shape 287"/>
          <p:cNvSpPr/>
          <p:nvPr/>
        </p:nvSpPr>
        <p:spPr>
          <a:xfrm>
            <a:off x="4572000" y="1679893"/>
            <a:ext cx="4211638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i="1" sz="1600">
                <a:solidFill>
                  <a:srgbClr val="4C9834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  <a:r>
              <a:t>Автомат </a:t>
            </a:r>
            <a:r>
              <a:rPr sz="1400"/>
              <a:t>с автоматической подачей тары с предварительно уложенным в неё продуктом</a:t>
            </a:r>
            <a:r>
              <a:rPr sz="1400"/>
              <a:t>.</a:t>
            </a:r>
          </a:p>
        </p:txBody>
      </p:sp>
      <p:sp>
        <p:nvSpPr>
          <p:cNvPr id="288" name="Shape 288"/>
          <p:cNvSpPr/>
          <p:nvPr/>
        </p:nvSpPr>
        <p:spPr>
          <a:xfrm>
            <a:off x="331787" y="1696561"/>
            <a:ext cx="4211639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1600">
                <a:solidFill>
                  <a:srgbClr val="7BF657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Автомат для запайки тары</a:t>
            </a:r>
          </a:p>
        </p:txBody>
      </p:sp>
      <p:sp>
        <p:nvSpPr>
          <p:cNvPr id="289" name="Shape 289"/>
          <p:cNvSpPr/>
          <p:nvPr/>
        </p:nvSpPr>
        <p:spPr>
          <a:xfrm>
            <a:off x="250824" y="1067911"/>
            <a:ext cx="860584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>
                <a:solidFill>
                  <a:srgbClr val="01010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Автоматические запайщики </a:t>
            </a:r>
          </a:p>
        </p:txBody>
      </p:sp>
      <p:pic>
        <p:nvPicPr>
          <p:cNvPr id="290" name="image3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0" y="2673350"/>
            <a:ext cx="4191000" cy="34099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4C9834">
                <a:alpha val="4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3" name="Shape 293"/>
          <p:cNvSpPr/>
          <p:nvPr/>
        </p:nvSpPr>
        <p:spPr>
          <a:xfrm>
            <a:off x="251519" y="188639"/>
            <a:ext cx="8640962" cy="624841"/>
          </a:xfrm>
          <a:prstGeom prst="rect">
            <a:avLst/>
          </a:prstGeom>
          <a:gradFill>
            <a:gsLst>
              <a:gs pos="0">
                <a:srgbClr val="CBEAC0">
                  <a:alpha val="33000"/>
                </a:srgbClr>
              </a:gs>
              <a:gs pos="50000">
                <a:srgbClr val="55A839">
                  <a:alpha val="43000"/>
                </a:srgbClr>
              </a:gs>
              <a:gs pos="100000">
                <a:srgbClr val="4C9834">
                  <a:alpha val="63000"/>
                </a:srgbClr>
              </a:gs>
            </a:gsLst>
          </a:gradFill>
          <a:ln w="12700">
            <a:miter lim="400000"/>
          </a:ln>
          <a:effectLst>
            <a:outerShdw sx="100000" sy="100000" kx="0" ky="0" algn="b" rotWithShape="0" blurRad="76200" dist="12700" dir="2700000">
              <a:srgbClr val="000000">
                <a:alpha val="2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FEFEFE"/>
                </a:solidFill>
              </a:defRPr>
            </a:lvl1pPr>
          </a:lstStyle>
          <a:p>
            <a:pPr/>
            <a:r>
              <a:t>Оборудование компании для упаковки различных полуфабрикатов, готовых блюд для системы кейтеринга, предприятий  FoReCa</a:t>
            </a:r>
          </a:p>
        </p:txBody>
      </p:sp>
      <p:sp>
        <p:nvSpPr>
          <p:cNvPr id="294" name="Shape 294"/>
          <p:cNvSpPr/>
          <p:nvPr/>
        </p:nvSpPr>
        <p:spPr>
          <a:xfrm>
            <a:off x="1008062" y="6550025"/>
            <a:ext cx="7127876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1400">
                <a:solidFill>
                  <a:srgbClr val="073763"/>
                </a:solidFill>
              </a:defRPr>
            </a:pPr>
            <a:r>
              <a:t>+7(812)6458902  (многоканальный)   </a:t>
            </a:r>
            <a:r>
              <a:t>e</a:t>
            </a:r>
            <a:r>
              <a:t>-</a:t>
            </a:r>
            <a:r>
              <a:t>mail</a:t>
            </a:r>
            <a:r>
              <a:t>:</a:t>
            </a:r>
            <a:r>
              <a:t> office@proxio-spb.com   Web</a:t>
            </a:r>
            <a:r>
              <a:t>: </a:t>
            </a:r>
            <a:r>
              <a:t>proxio</a:t>
            </a:r>
            <a:r>
              <a:t>-</a:t>
            </a:r>
            <a:r>
              <a:t>spb</a:t>
            </a:r>
            <a:r>
              <a:t>.</a:t>
            </a:r>
            <a:r>
              <a:t>com</a:t>
            </a:r>
          </a:p>
        </p:txBody>
      </p:sp>
      <p:sp>
        <p:nvSpPr>
          <p:cNvPr id="295" name="Shape 295"/>
          <p:cNvSpPr/>
          <p:nvPr/>
        </p:nvSpPr>
        <p:spPr>
          <a:xfrm>
            <a:off x="331788" y="1567180"/>
            <a:ext cx="8524876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i="1" sz="1400"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  <a:r>
              <a:t>Линия  для расфасовки различных салатов </a:t>
            </a:r>
            <a:r>
              <a:rPr b="1" i="0" sz="1600"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i="0" sz="1600">
                <a:latin typeface="+mj-lt"/>
                <a:ea typeface="+mj-ea"/>
                <a:cs typeface="+mj-cs"/>
                <a:sym typeface="Calibri"/>
              </a:rPr>
              <a:t>Упаковка в среде защитных  газов</a:t>
            </a:r>
          </a:p>
        </p:txBody>
      </p:sp>
      <p:sp>
        <p:nvSpPr>
          <p:cNvPr id="296" name="Shape 296"/>
          <p:cNvSpPr/>
          <p:nvPr/>
        </p:nvSpPr>
        <p:spPr>
          <a:xfrm>
            <a:off x="250824" y="1067911"/>
            <a:ext cx="860584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Автоматические запайщики</a:t>
            </a:r>
          </a:p>
        </p:txBody>
      </p:sp>
      <p:pic>
        <p:nvPicPr>
          <p:cNvPr id="297" name="image3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3025" y="2097088"/>
            <a:ext cx="6457950" cy="4362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0" name="Shape 300"/>
          <p:cNvSpPr/>
          <p:nvPr/>
        </p:nvSpPr>
        <p:spPr>
          <a:xfrm>
            <a:off x="1008062" y="6550025"/>
            <a:ext cx="7127876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1400">
                <a:solidFill>
                  <a:srgbClr val="073763"/>
                </a:solidFill>
              </a:defRPr>
            </a:pPr>
            <a:r>
              <a:t>+7(812)6458902  (многоканальный)   </a:t>
            </a:r>
            <a:r>
              <a:t>e</a:t>
            </a:r>
            <a:r>
              <a:t>-</a:t>
            </a:r>
            <a:r>
              <a:t>mail</a:t>
            </a:r>
            <a:r>
              <a:t>:</a:t>
            </a:r>
            <a:r>
              <a:t> office@proxio-spb.com   Web</a:t>
            </a:r>
            <a:r>
              <a:t>: </a:t>
            </a:r>
            <a:r>
              <a:t>proxio</a:t>
            </a:r>
            <a:r>
              <a:t>-</a:t>
            </a:r>
            <a:r>
              <a:t>spb</a:t>
            </a:r>
            <a:r>
              <a:t>.</a:t>
            </a:r>
            <a:r>
              <a:t>com</a:t>
            </a:r>
          </a:p>
        </p:txBody>
      </p:sp>
      <p:sp>
        <p:nvSpPr>
          <p:cNvPr id="301" name="Shape 301"/>
          <p:cNvSpPr/>
          <p:nvPr/>
        </p:nvSpPr>
        <p:spPr>
          <a:xfrm>
            <a:off x="251519" y="188639"/>
            <a:ext cx="8640962" cy="624841"/>
          </a:xfrm>
          <a:prstGeom prst="rect">
            <a:avLst/>
          </a:prstGeom>
          <a:gradFill>
            <a:gsLst>
              <a:gs pos="0">
                <a:srgbClr val="CBEAC0">
                  <a:alpha val="33000"/>
                </a:srgbClr>
              </a:gs>
              <a:gs pos="50000">
                <a:srgbClr val="55A839">
                  <a:alpha val="43000"/>
                </a:srgbClr>
              </a:gs>
              <a:gs pos="100000">
                <a:srgbClr val="4C9834">
                  <a:alpha val="63000"/>
                </a:srgbClr>
              </a:gs>
            </a:gsLst>
          </a:gradFill>
          <a:ln w="12700">
            <a:miter lim="400000"/>
          </a:ln>
          <a:effectLst>
            <a:outerShdw sx="100000" sy="100000" kx="0" ky="0" algn="b" rotWithShape="0" blurRad="76200" dist="12700" dir="2700000">
              <a:srgbClr val="000000">
                <a:alpha val="2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595959"/>
                </a:solidFill>
              </a:defRPr>
            </a:lvl1pPr>
          </a:lstStyle>
          <a:p>
            <a:pPr/>
            <a:r>
              <a:t>Оборудование компании для упаковки различных полуфабрикатов, готовых блюд для системы кейтеринга.</a:t>
            </a:r>
          </a:p>
        </p:txBody>
      </p:sp>
      <p:sp>
        <p:nvSpPr>
          <p:cNvPr id="302" name="Shape 302"/>
          <p:cNvSpPr/>
          <p:nvPr/>
        </p:nvSpPr>
        <p:spPr>
          <a:xfrm>
            <a:off x="250824" y="1067911"/>
            <a:ext cx="860584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Автоматические запайщики</a:t>
            </a:r>
          </a:p>
        </p:txBody>
      </p:sp>
      <p:sp>
        <p:nvSpPr>
          <p:cNvPr id="303" name="Shape 303"/>
          <p:cNvSpPr/>
          <p:nvPr/>
        </p:nvSpPr>
        <p:spPr>
          <a:xfrm>
            <a:off x="331788" y="1579880"/>
            <a:ext cx="8524876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i="1" sz="1400">
                <a:solidFill>
                  <a:srgbClr val="4C9834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  <a:r>
              <a:t>Автомат с линией раскладки  вторых блюд.</a:t>
            </a:r>
            <a:r>
              <a:t> </a:t>
            </a:r>
          </a:p>
        </p:txBody>
      </p:sp>
      <p:pic>
        <p:nvPicPr>
          <p:cNvPr id="304" name="image3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9275" y="2168525"/>
            <a:ext cx="5505450" cy="4152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7" name="Shape 307"/>
          <p:cNvSpPr/>
          <p:nvPr/>
        </p:nvSpPr>
        <p:spPr>
          <a:xfrm>
            <a:off x="1008062" y="6550025"/>
            <a:ext cx="7127876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1400">
                <a:solidFill>
                  <a:srgbClr val="073763"/>
                </a:solidFill>
              </a:defRPr>
            </a:pPr>
            <a:r>
              <a:t>+7(812)6458902  (многоканальный)   </a:t>
            </a:r>
            <a:r>
              <a:t>e</a:t>
            </a:r>
            <a:r>
              <a:t>-</a:t>
            </a:r>
            <a:r>
              <a:t>mail</a:t>
            </a:r>
            <a:r>
              <a:t>:</a:t>
            </a:r>
            <a:r>
              <a:t> office@proxio-spb.com   Web</a:t>
            </a:r>
            <a:r>
              <a:t>: </a:t>
            </a:r>
            <a:r>
              <a:t>proxio</a:t>
            </a:r>
            <a:r>
              <a:t>-</a:t>
            </a:r>
            <a:r>
              <a:t>spb</a:t>
            </a:r>
            <a:r>
              <a:t>.</a:t>
            </a:r>
            <a:r>
              <a:t>com</a:t>
            </a:r>
          </a:p>
        </p:txBody>
      </p:sp>
      <p:sp>
        <p:nvSpPr>
          <p:cNvPr id="308" name="Shape 308"/>
          <p:cNvSpPr/>
          <p:nvPr/>
        </p:nvSpPr>
        <p:spPr>
          <a:xfrm>
            <a:off x="251519" y="188639"/>
            <a:ext cx="8640962" cy="624841"/>
          </a:xfrm>
          <a:prstGeom prst="rect">
            <a:avLst/>
          </a:prstGeom>
          <a:gradFill>
            <a:gsLst>
              <a:gs pos="0">
                <a:srgbClr val="CBEAC0">
                  <a:alpha val="33000"/>
                </a:srgbClr>
              </a:gs>
              <a:gs pos="50000">
                <a:srgbClr val="55A839">
                  <a:alpha val="43000"/>
                </a:srgbClr>
              </a:gs>
              <a:gs pos="100000">
                <a:srgbClr val="4C9834">
                  <a:alpha val="63000"/>
                </a:srgbClr>
              </a:gs>
            </a:gsLst>
          </a:gradFill>
          <a:ln w="12700">
            <a:miter lim="400000"/>
          </a:ln>
          <a:effectLst>
            <a:outerShdw sx="100000" sy="100000" kx="0" ky="0" algn="b" rotWithShape="0" blurRad="76200" dist="12700" dir="2700000">
              <a:srgbClr val="000000">
                <a:alpha val="2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595959"/>
                </a:solidFill>
              </a:defRPr>
            </a:lvl1pPr>
          </a:lstStyle>
          <a:p>
            <a:pPr/>
            <a:r>
              <a:t>Оборудование компании для упаковки различных полуфабрикатов, готовых блюд для системы кейтеринга.</a:t>
            </a:r>
          </a:p>
        </p:txBody>
      </p:sp>
      <p:sp>
        <p:nvSpPr>
          <p:cNvPr id="309" name="Shape 309"/>
          <p:cNvSpPr/>
          <p:nvPr/>
        </p:nvSpPr>
        <p:spPr>
          <a:xfrm>
            <a:off x="250824" y="975042"/>
            <a:ext cx="860584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Упаковочные автоматы</a:t>
            </a:r>
          </a:p>
        </p:txBody>
      </p:sp>
      <p:sp>
        <p:nvSpPr>
          <p:cNvPr id="310" name="Shape 310"/>
          <p:cNvSpPr/>
          <p:nvPr/>
        </p:nvSpPr>
        <p:spPr>
          <a:xfrm>
            <a:off x="407988" y="1507445"/>
            <a:ext cx="8524876" cy="2557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i="1" sz="1400"/>
            </a:pPr>
            <a:r>
              <a:t>Это высокопроизводительные упаковочные автоматы  линейного  типа.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1400"/>
            </a:pPr>
            <a:r>
              <a:t>На автомате предусмотрены сервоприводы транспортных и дозирующих систем, что полностью исключает разбрызгивание любых продуктов при дозировании и перемещении тары, а также позволяет достичь высокой производительности оборудования — 40 циклов в минуту и выше (производительность на каждый ряд транспортной системы автомата).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1400"/>
            </a:pPr>
            <a:r>
              <a:t>Благодаря этому на автоматах возможна расфасовка  различных жидких продуктов. Например, супов.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1400"/>
            </a:pPr>
            <a:r>
              <a:t>В зависимости от вида конечного продукта и количества компонентов, подлежащих расфасовке  автоматы  могут изготавливаться  любым количеством рабочих позиций , с различным количеством дозаторов 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1400"/>
            </a:pPr>
            <a:r>
              <a:t>                                                                                                    </a:t>
            </a:r>
            <a:r>
              <a:rPr i="1">
                <a:solidFill>
                  <a:srgbClr val="4C9834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Автомат</a:t>
            </a:r>
            <a:r>
              <a:rPr b="1">
                <a:solidFill>
                  <a:srgbClr val="4C9834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i="1">
                <a:solidFill>
                  <a:srgbClr val="4C9834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для расфасовки вторых блюд</a:t>
            </a:r>
          </a:p>
        </p:txBody>
      </p:sp>
      <p:pic>
        <p:nvPicPr>
          <p:cNvPr id="311" name="image40.jpg" descr="P7190022-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92612" y="3392487"/>
            <a:ext cx="4751388" cy="30194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4" name="Shape 314"/>
          <p:cNvSpPr/>
          <p:nvPr/>
        </p:nvSpPr>
        <p:spPr>
          <a:xfrm>
            <a:off x="1008062" y="6550025"/>
            <a:ext cx="7127876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1400">
                <a:solidFill>
                  <a:srgbClr val="073763"/>
                </a:solidFill>
              </a:defRPr>
            </a:pPr>
            <a:r>
              <a:t>+7(812)6458902  (многоканальный)   </a:t>
            </a:r>
            <a:r>
              <a:t>e</a:t>
            </a:r>
            <a:r>
              <a:t>-</a:t>
            </a:r>
            <a:r>
              <a:t>mail</a:t>
            </a:r>
            <a:r>
              <a:t>:</a:t>
            </a:r>
            <a:r>
              <a:t> office@proxio-spb.com   Web</a:t>
            </a:r>
            <a:r>
              <a:t>: </a:t>
            </a:r>
            <a:r>
              <a:t>proxio</a:t>
            </a:r>
            <a:r>
              <a:t>-</a:t>
            </a:r>
            <a:r>
              <a:t>spb</a:t>
            </a:r>
            <a:r>
              <a:t>.</a:t>
            </a:r>
            <a:r>
              <a:t>com</a:t>
            </a:r>
          </a:p>
        </p:txBody>
      </p:sp>
      <p:sp>
        <p:nvSpPr>
          <p:cNvPr id="315" name="Shape 315"/>
          <p:cNvSpPr/>
          <p:nvPr/>
        </p:nvSpPr>
        <p:spPr>
          <a:xfrm>
            <a:off x="251519" y="188639"/>
            <a:ext cx="8640962" cy="624841"/>
          </a:xfrm>
          <a:prstGeom prst="rect">
            <a:avLst/>
          </a:prstGeom>
          <a:gradFill>
            <a:gsLst>
              <a:gs pos="0">
                <a:srgbClr val="CBEAC0">
                  <a:alpha val="33000"/>
                </a:srgbClr>
              </a:gs>
              <a:gs pos="50000">
                <a:srgbClr val="55A839">
                  <a:alpha val="43000"/>
                </a:srgbClr>
              </a:gs>
              <a:gs pos="100000">
                <a:srgbClr val="4C9834">
                  <a:alpha val="63000"/>
                </a:srgbClr>
              </a:gs>
            </a:gsLst>
          </a:gradFill>
          <a:ln w="12700">
            <a:miter lim="400000"/>
          </a:ln>
          <a:effectLst>
            <a:outerShdw sx="100000" sy="100000" kx="0" ky="0" algn="b" rotWithShape="0" blurRad="76200" dist="12700" dir="2700000">
              <a:srgbClr val="000000">
                <a:alpha val="2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595959"/>
                </a:solidFill>
              </a:defRPr>
            </a:lvl1pPr>
          </a:lstStyle>
          <a:p>
            <a:pPr/>
            <a:r>
              <a:t>Оборудование компании для упаковки различных полуфабрикатов, готовых блюд для системы кейтеринга.</a:t>
            </a:r>
          </a:p>
        </p:txBody>
      </p:sp>
      <p:sp>
        <p:nvSpPr>
          <p:cNvPr id="316" name="Shape 316"/>
          <p:cNvSpPr/>
          <p:nvPr/>
        </p:nvSpPr>
        <p:spPr>
          <a:xfrm>
            <a:off x="331788" y="1427480"/>
            <a:ext cx="8524876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i="1" sz="1400">
                <a:solidFill>
                  <a:srgbClr val="030602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  <a:r>
              <a:t>Автомат</a:t>
            </a:r>
            <a:r>
              <a:rPr b="1" i="0"/>
              <a:t> </a:t>
            </a:r>
            <a:r>
              <a:t>для расфасовки первых и вторых блюд</a:t>
            </a:r>
          </a:p>
        </p:txBody>
      </p:sp>
      <p:sp>
        <p:nvSpPr>
          <p:cNvPr id="317" name="Shape 317"/>
          <p:cNvSpPr/>
          <p:nvPr/>
        </p:nvSpPr>
        <p:spPr>
          <a:xfrm>
            <a:off x="250824" y="975042"/>
            <a:ext cx="860584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Упаковочные автоматы</a:t>
            </a:r>
          </a:p>
        </p:txBody>
      </p:sp>
      <p:pic>
        <p:nvPicPr>
          <p:cNvPr id="318" name="image41.jpeg" descr="New Image-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92725" y="1797050"/>
            <a:ext cx="3382963" cy="45116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4C9834">
                <a:alpha val="52999"/>
              </a:srgbClr>
            </a:outerShdw>
          </a:effectLst>
        </p:spPr>
      </p:pic>
      <p:pic>
        <p:nvPicPr>
          <p:cNvPr id="319" name="image42.jpeg" descr="Soup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4325" y="4473575"/>
            <a:ext cx="2987675" cy="17907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4C9834">
                <a:alpha val="52999"/>
              </a:srgbClr>
            </a:outerShdw>
          </a:effectLst>
        </p:spPr>
      </p:pic>
      <p:pic>
        <p:nvPicPr>
          <p:cNvPr id="320" name="image4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6750" y="1773238"/>
            <a:ext cx="3905250" cy="2543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3" name="Shape 323"/>
          <p:cNvSpPr/>
          <p:nvPr/>
        </p:nvSpPr>
        <p:spPr>
          <a:xfrm>
            <a:off x="251519" y="188639"/>
            <a:ext cx="8640962" cy="624841"/>
          </a:xfrm>
          <a:prstGeom prst="rect">
            <a:avLst/>
          </a:prstGeom>
          <a:gradFill>
            <a:gsLst>
              <a:gs pos="0">
                <a:srgbClr val="CBEAC0">
                  <a:alpha val="33000"/>
                </a:srgbClr>
              </a:gs>
              <a:gs pos="50000">
                <a:srgbClr val="55A839">
                  <a:alpha val="43000"/>
                </a:srgbClr>
              </a:gs>
              <a:gs pos="100000">
                <a:srgbClr val="4C9834">
                  <a:alpha val="63000"/>
                </a:srgbClr>
              </a:gs>
            </a:gsLst>
          </a:gradFill>
          <a:ln w="12700">
            <a:miter lim="400000"/>
          </a:ln>
          <a:effectLst>
            <a:outerShdw sx="100000" sy="100000" kx="0" ky="0" algn="b" rotWithShape="0" blurRad="76200" dist="12700" dir="2700000">
              <a:srgbClr val="000000">
                <a:alpha val="2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595959"/>
                </a:solidFill>
              </a:defRPr>
            </a:lvl1pPr>
          </a:lstStyle>
          <a:p>
            <a:pPr/>
            <a:r>
              <a:t>Оборудование компании для упаковки различных полуфабрикатов, готовых блюд для системы кейтеринга.</a:t>
            </a:r>
          </a:p>
        </p:txBody>
      </p:sp>
      <p:sp>
        <p:nvSpPr>
          <p:cNvPr id="324" name="Shape 324"/>
          <p:cNvSpPr/>
          <p:nvPr/>
        </p:nvSpPr>
        <p:spPr>
          <a:xfrm>
            <a:off x="1008062" y="6550025"/>
            <a:ext cx="7127876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1400">
                <a:solidFill>
                  <a:srgbClr val="073763"/>
                </a:solidFill>
              </a:defRPr>
            </a:pPr>
            <a:r>
              <a:t>+7(812)6458902  (многоканальный)   </a:t>
            </a:r>
            <a:r>
              <a:t>e</a:t>
            </a:r>
            <a:r>
              <a:t>-</a:t>
            </a:r>
            <a:r>
              <a:t>mail</a:t>
            </a:r>
            <a:r>
              <a:t>:</a:t>
            </a:r>
            <a:r>
              <a:t> office@proxio-spb.com   Web</a:t>
            </a:r>
            <a:r>
              <a:t>: </a:t>
            </a:r>
            <a:r>
              <a:t>proxio</a:t>
            </a:r>
            <a:r>
              <a:t>-</a:t>
            </a:r>
            <a:r>
              <a:t>spb</a:t>
            </a:r>
            <a:r>
              <a:t>.</a:t>
            </a:r>
            <a:r>
              <a:t>com</a:t>
            </a:r>
          </a:p>
        </p:txBody>
      </p:sp>
      <p:sp>
        <p:nvSpPr>
          <p:cNvPr id="325" name="Shape 325"/>
          <p:cNvSpPr/>
          <p:nvPr/>
        </p:nvSpPr>
        <p:spPr>
          <a:xfrm>
            <a:off x="250824" y="1058386"/>
            <a:ext cx="860584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16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Линии сборки готовых вторых блюд или различных полуфабрикатов.</a:t>
            </a:r>
          </a:p>
        </p:txBody>
      </p:sp>
      <p:sp>
        <p:nvSpPr>
          <p:cNvPr id="326" name="Shape 326"/>
          <p:cNvSpPr/>
          <p:nvPr/>
        </p:nvSpPr>
        <p:spPr>
          <a:xfrm>
            <a:off x="331788" y="1378769"/>
            <a:ext cx="8524876" cy="193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just">
              <a:defRPr i="1" sz="1400">
                <a:solidFill>
                  <a:srgbClr val="4C9834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  <a:r>
              <a:t>Линия </a:t>
            </a:r>
            <a:r>
              <a:rPr i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предназначена  для сборки и упаковки многокомпонентных вторых блюд или полуфабрикатов. На линии предусматривается  как автоматическое дозирование, так и частично ручная раскладка отдельных компонентов.  Вдоль линии могут устанавливаться различные подкатные или стационарные дозаторы или   оборудуются места для ручной раскладки отдельных компонентов. На линии автоматически с помощью автоматически настраиваемых дозаторов поддерживается точный заданный окончательный вес готового продукта  согласно ТУ на него.   Запайка тары производится плёнкой  как с созданием модифицированной среды с предварительным вакуумированием, так и без этого. 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defRPr sz="1400"/>
            </a:pPr>
            <a:r>
              <a:t>Производительность этой линии до 120 упаковок в мин</a:t>
            </a:r>
          </a:p>
        </p:txBody>
      </p:sp>
      <p:pic>
        <p:nvPicPr>
          <p:cNvPr id="327" name="image4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6362" y="3357562"/>
            <a:ext cx="6391276" cy="3162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0" name="Shape 330"/>
          <p:cNvSpPr/>
          <p:nvPr/>
        </p:nvSpPr>
        <p:spPr>
          <a:xfrm>
            <a:off x="1008062" y="6550025"/>
            <a:ext cx="7127876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1400">
                <a:solidFill>
                  <a:srgbClr val="073763"/>
                </a:solidFill>
              </a:defRPr>
            </a:pPr>
            <a:r>
              <a:t>+7(812)6458902  (многоканальный)   </a:t>
            </a:r>
            <a:r>
              <a:t>e</a:t>
            </a:r>
            <a:r>
              <a:t>-</a:t>
            </a:r>
            <a:r>
              <a:t>mail</a:t>
            </a:r>
            <a:r>
              <a:t>:</a:t>
            </a:r>
            <a:r>
              <a:t> office@proxio-spb.com   Web</a:t>
            </a:r>
            <a:r>
              <a:t>: </a:t>
            </a:r>
            <a:r>
              <a:t>proxio</a:t>
            </a:r>
            <a:r>
              <a:t>-</a:t>
            </a:r>
            <a:r>
              <a:t>spb</a:t>
            </a:r>
            <a:r>
              <a:t>.</a:t>
            </a:r>
            <a:r>
              <a:t>com</a:t>
            </a:r>
          </a:p>
        </p:txBody>
      </p:sp>
      <p:sp>
        <p:nvSpPr>
          <p:cNvPr id="331" name="Shape 331"/>
          <p:cNvSpPr/>
          <p:nvPr/>
        </p:nvSpPr>
        <p:spPr>
          <a:xfrm>
            <a:off x="251519" y="188639"/>
            <a:ext cx="8640962" cy="624841"/>
          </a:xfrm>
          <a:prstGeom prst="rect">
            <a:avLst/>
          </a:prstGeom>
          <a:gradFill>
            <a:gsLst>
              <a:gs pos="0">
                <a:srgbClr val="CBEAC0">
                  <a:alpha val="33000"/>
                </a:srgbClr>
              </a:gs>
              <a:gs pos="50000">
                <a:srgbClr val="55A839">
                  <a:alpha val="43000"/>
                </a:srgbClr>
              </a:gs>
              <a:gs pos="100000">
                <a:srgbClr val="4C9834">
                  <a:alpha val="63000"/>
                </a:srgbClr>
              </a:gs>
            </a:gsLst>
          </a:gradFill>
          <a:ln w="12700">
            <a:miter lim="400000"/>
          </a:ln>
          <a:effectLst>
            <a:outerShdw sx="100000" sy="100000" kx="0" ky="0" algn="b" rotWithShape="0" blurRad="76200" dist="12700" dir="2700000">
              <a:srgbClr val="000000">
                <a:alpha val="2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595959"/>
                </a:solidFill>
              </a:defRPr>
            </a:lvl1pPr>
          </a:lstStyle>
          <a:p>
            <a:pPr/>
            <a:r>
              <a:t>Оборудование компании для упаковки различных полуфабрикатов, готовых блюд для системы кейтеринга.</a:t>
            </a:r>
          </a:p>
        </p:txBody>
      </p:sp>
      <p:sp>
        <p:nvSpPr>
          <p:cNvPr id="332" name="Shape 332"/>
          <p:cNvSpPr/>
          <p:nvPr/>
        </p:nvSpPr>
        <p:spPr>
          <a:xfrm>
            <a:off x="250824" y="939324"/>
            <a:ext cx="860584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16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Упаковочные автоматы</a:t>
            </a:r>
          </a:p>
        </p:txBody>
      </p:sp>
      <p:sp>
        <p:nvSpPr>
          <p:cNvPr id="333" name="Shape 333"/>
          <p:cNvSpPr/>
          <p:nvPr/>
        </p:nvSpPr>
        <p:spPr>
          <a:xfrm>
            <a:off x="331788" y="1275079"/>
            <a:ext cx="8524876" cy="171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400"/>
            </a:pPr>
            <a:r>
              <a:t>Автоматы серии предназначены для расфасовки различных видов продуктов. Автоматы с круговым 12- позиционным ротором. Привод перемещения тары – электро-</a:t>
            </a:r>
            <a:r>
              <a:t> </a:t>
            </a:r>
            <a:r>
              <a:t>механический, обеспечивает точное позиционирование, плавное начало и окончание цикла, а также плавное перемещение тары. </a:t>
            </a:r>
          </a:p>
          <a:p>
            <a:pPr>
              <a:defRPr sz="1400"/>
            </a:pPr>
            <a:r>
              <a:t>Конструкция автомата позволяет быстро перевести автомат на расфасовку продуктов в тару других форм и размеров. В зависимости от вида продуктов  автоматы комплектуются различным количеством и разными видами дозаторов. Автомат   успешно используется для расфасовки различных  первых блюд. </a:t>
            </a:r>
          </a:p>
          <a:p>
            <a:pPr>
              <a:defRPr sz="1400"/>
            </a:pPr>
            <a:r>
              <a:t>Производительность автоматов до 60 упаковок в минуту</a:t>
            </a:r>
          </a:p>
        </p:txBody>
      </p:sp>
      <p:pic>
        <p:nvPicPr>
          <p:cNvPr id="334" name="image4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775" y="3019425"/>
            <a:ext cx="4762500" cy="3409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image4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08625" y="3448050"/>
            <a:ext cx="3143250" cy="255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8" name="Shape 338"/>
          <p:cNvSpPr/>
          <p:nvPr/>
        </p:nvSpPr>
        <p:spPr>
          <a:xfrm>
            <a:off x="1008062" y="6550025"/>
            <a:ext cx="7127876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1400">
                <a:solidFill>
                  <a:srgbClr val="073763"/>
                </a:solidFill>
              </a:defRPr>
            </a:pPr>
            <a:r>
              <a:t>+7(812)6458902  (многоканальный)   </a:t>
            </a:r>
            <a:r>
              <a:t>e</a:t>
            </a:r>
            <a:r>
              <a:t>-</a:t>
            </a:r>
            <a:r>
              <a:t>mail</a:t>
            </a:r>
            <a:r>
              <a:t>:</a:t>
            </a:r>
            <a:r>
              <a:t> office@proxio-spb.com   Web</a:t>
            </a:r>
            <a:r>
              <a:t>: </a:t>
            </a:r>
            <a:r>
              <a:t>proxio</a:t>
            </a:r>
            <a:r>
              <a:t>-</a:t>
            </a:r>
            <a:r>
              <a:t>spb</a:t>
            </a:r>
            <a:r>
              <a:t>.</a:t>
            </a:r>
            <a:r>
              <a:t>com</a:t>
            </a:r>
          </a:p>
        </p:txBody>
      </p:sp>
      <p:sp>
        <p:nvSpPr>
          <p:cNvPr id="339" name="Shape 339"/>
          <p:cNvSpPr/>
          <p:nvPr/>
        </p:nvSpPr>
        <p:spPr>
          <a:xfrm>
            <a:off x="251519" y="188639"/>
            <a:ext cx="8640962" cy="624841"/>
          </a:xfrm>
          <a:prstGeom prst="rect">
            <a:avLst/>
          </a:prstGeom>
          <a:gradFill>
            <a:gsLst>
              <a:gs pos="0">
                <a:srgbClr val="CBEAC0">
                  <a:alpha val="33000"/>
                </a:srgbClr>
              </a:gs>
              <a:gs pos="50000">
                <a:srgbClr val="55A839">
                  <a:alpha val="43000"/>
                </a:srgbClr>
              </a:gs>
              <a:gs pos="100000">
                <a:srgbClr val="4C9834">
                  <a:alpha val="63000"/>
                </a:srgbClr>
              </a:gs>
            </a:gsLst>
          </a:gradFill>
          <a:ln w="12700">
            <a:miter lim="400000"/>
          </a:ln>
          <a:effectLst>
            <a:outerShdw sx="100000" sy="100000" kx="0" ky="0" algn="b" rotWithShape="0" blurRad="76200" dist="12700" dir="2700000">
              <a:srgbClr val="000000">
                <a:alpha val="2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595959"/>
                </a:solidFill>
              </a:defRPr>
            </a:lvl1pPr>
          </a:lstStyle>
          <a:p>
            <a:pPr/>
            <a:r>
              <a:t>Оборудование компании для упаковки различных полуфабрикатов, готовых блюд для системы кейтеринга.</a:t>
            </a:r>
          </a:p>
        </p:txBody>
      </p:sp>
      <p:sp>
        <p:nvSpPr>
          <p:cNvPr id="340" name="Shape 340"/>
          <p:cNvSpPr/>
          <p:nvPr/>
        </p:nvSpPr>
        <p:spPr>
          <a:xfrm>
            <a:off x="250824" y="975836"/>
            <a:ext cx="860584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 sz="16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Упаковочные автоматы серии </a:t>
            </a:r>
            <a:r>
              <a:t>PDP</a:t>
            </a:r>
          </a:p>
        </p:txBody>
      </p:sp>
      <p:sp>
        <p:nvSpPr>
          <p:cNvPr id="341" name="Shape 341"/>
          <p:cNvSpPr/>
          <p:nvPr/>
        </p:nvSpPr>
        <p:spPr>
          <a:xfrm>
            <a:off x="215900" y="1248886"/>
            <a:ext cx="4356100" cy="5158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i="1" sz="1600">
                <a:solidFill>
                  <a:srgbClr val="4C9834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Упаковочные автоматы </a:t>
            </a:r>
            <a:r>
              <a:rPr i="0">
                <a:solidFill>
                  <a:srgbClr val="000000"/>
                </a:solidFill>
              </a:rPr>
              <a:t>предназначены для расфасовки различных продуктов в стоячие пакеты </a:t>
            </a:r>
            <a:r>
              <a:t>Дой-Пак</a:t>
            </a:r>
            <a:r>
              <a:rPr i="0"/>
              <a:t> </a:t>
            </a:r>
            <a:r>
              <a:rPr i="0">
                <a:solidFill>
                  <a:srgbClr val="000000"/>
                </a:solidFill>
              </a:rPr>
              <a:t>в том числе и с </a:t>
            </a:r>
            <a:r>
              <a:t>Зип-звстёжкой</a:t>
            </a:r>
            <a:r>
              <a:rPr i="0">
                <a:solidFill>
                  <a:srgbClr val="000000"/>
                </a:solidFill>
              </a:rPr>
              <a:t>, а также в готовые трёхшевные пакеты.</a:t>
            </a:r>
            <a:br>
              <a:rPr i="0">
                <a:solidFill>
                  <a:srgbClr val="000000"/>
                </a:solidFill>
              </a:rPr>
            </a:br>
            <a:r>
              <a:rPr i="0">
                <a:solidFill>
                  <a:srgbClr val="000000"/>
                </a:solidFill>
              </a:rPr>
              <a:t>Компания производит 2 основные базовые модификации упаковочных автоматов PDP: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1600"/>
            </a:pPr>
            <a:r>
              <a:t>-производительностью до 20 упаковок в минуту;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1600"/>
            </a:pPr>
            <a:r>
              <a:t>-производительностью до 40 упаковок в минуту.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1600"/>
            </a:pPr>
            <a:r>
              <a:t>В мясной и птице перерабатывающей промышленности пакеты </a:t>
            </a:r>
            <a:r>
              <a:rPr i="1">
                <a:solidFill>
                  <a:srgbClr val="4C9834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Дой-Пак</a:t>
            </a:r>
            <a:r>
              <a:t> находят применение для упаковки следующих видов продукции: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buSzPct val="100000"/>
              <a:buFont typeface="Wingdings"/>
              <a:buChar char="➢"/>
              <a:defRPr sz="1600"/>
            </a:pPr>
            <a:r>
              <a:t>Замороженные  полуфабрикаты (шашлык, гуляш и пр.);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buSzPct val="100000"/>
              <a:buFont typeface="Wingdings"/>
              <a:buChar char="➢"/>
              <a:defRPr sz="1600"/>
            </a:pPr>
            <a:r>
              <a:t>Мясные и мясо-растительные консервы (с последующей стериализацией в автоклавах);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buSzPct val="100000"/>
              <a:buFont typeface="Wingdings"/>
              <a:buChar char="➢"/>
              <a:defRPr sz="1600"/>
            </a:pPr>
            <a:r>
              <a:t>Готовые первые и вторые блюда.</a:t>
            </a:r>
          </a:p>
        </p:txBody>
      </p:sp>
      <p:sp>
        <p:nvSpPr>
          <p:cNvPr id="342" name="Shape 342"/>
          <p:cNvSpPr/>
          <p:nvPr/>
        </p:nvSpPr>
        <p:spPr>
          <a:xfrm>
            <a:off x="4751387" y="1352867"/>
            <a:ext cx="2233613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i="1" sz="1400">
                <a:solidFill>
                  <a:srgbClr val="4C9834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  <a:r>
              <a:t>Упаковочный автомат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>
              <a:defRPr i="1" sz="1400">
                <a:solidFill>
                  <a:srgbClr val="4C9834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  <a:r>
              <a:t> </a:t>
            </a:r>
          </a:p>
        </p:txBody>
      </p:sp>
      <p:pic>
        <p:nvPicPr>
          <p:cNvPr id="343" name="image4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95850" y="2528888"/>
            <a:ext cx="3981450" cy="3695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image48.jpg" descr="D:\Мои документы\Pictures\Типы упаковки\119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0" y="1808163"/>
            <a:ext cx="1439863" cy="1441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7" name="Shape 347"/>
          <p:cNvSpPr/>
          <p:nvPr/>
        </p:nvSpPr>
        <p:spPr>
          <a:xfrm>
            <a:off x="1008062" y="6550025"/>
            <a:ext cx="7127876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1400">
                <a:solidFill>
                  <a:srgbClr val="073763"/>
                </a:solidFill>
              </a:defRPr>
            </a:pPr>
            <a:r>
              <a:t>+7(812)6458902  (многоканальный)   </a:t>
            </a:r>
            <a:r>
              <a:t>e</a:t>
            </a:r>
            <a:r>
              <a:t>-</a:t>
            </a:r>
            <a:r>
              <a:t>mail</a:t>
            </a:r>
            <a:r>
              <a:t>:</a:t>
            </a:r>
            <a:r>
              <a:t> office@proxio-spb.com   Web</a:t>
            </a:r>
            <a:r>
              <a:t>: </a:t>
            </a:r>
            <a:r>
              <a:t>proxio</a:t>
            </a:r>
            <a:r>
              <a:t>-</a:t>
            </a:r>
            <a:r>
              <a:t>spb</a:t>
            </a:r>
            <a:r>
              <a:t>.</a:t>
            </a:r>
            <a:r>
              <a:t>com</a:t>
            </a:r>
          </a:p>
        </p:txBody>
      </p:sp>
      <p:sp>
        <p:nvSpPr>
          <p:cNvPr id="348" name="Shape 348"/>
          <p:cNvSpPr/>
          <p:nvPr/>
        </p:nvSpPr>
        <p:spPr>
          <a:xfrm>
            <a:off x="251519" y="188639"/>
            <a:ext cx="8640962" cy="624841"/>
          </a:xfrm>
          <a:prstGeom prst="rect">
            <a:avLst/>
          </a:prstGeom>
          <a:gradFill>
            <a:gsLst>
              <a:gs pos="0">
                <a:srgbClr val="CBEAC0">
                  <a:alpha val="33000"/>
                </a:srgbClr>
              </a:gs>
              <a:gs pos="50000">
                <a:srgbClr val="55A839">
                  <a:alpha val="43000"/>
                </a:srgbClr>
              </a:gs>
              <a:gs pos="100000">
                <a:srgbClr val="4C9834">
                  <a:alpha val="63000"/>
                </a:srgbClr>
              </a:gs>
            </a:gsLst>
          </a:gradFill>
          <a:ln w="12700">
            <a:miter lim="400000"/>
          </a:ln>
          <a:effectLst>
            <a:outerShdw sx="100000" sy="100000" kx="0" ky="0" algn="b" rotWithShape="0" blurRad="76200" dist="12700" dir="2700000">
              <a:srgbClr val="000000">
                <a:alpha val="2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595959"/>
                </a:solidFill>
              </a:defRPr>
            </a:lvl1pPr>
          </a:lstStyle>
          <a:p>
            <a:pPr/>
            <a:r>
              <a:t>Оборудование компании для упаковки различных полуфабрикатов, готовых блюд для системы кейтеринга.</a:t>
            </a:r>
          </a:p>
        </p:txBody>
      </p:sp>
      <p:sp>
        <p:nvSpPr>
          <p:cNvPr id="349" name="Shape 349"/>
          <p:cNvSpPr/>
          <p:nvPr/>
        </p:nvSpPr>
        <p:spPr>
          <a:xfrm>
            <a:off x="250824" y="1002824"/>
            <a:ext cx="860584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16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Упаковочные автоматы</a:t>
            </a:r>
          </a:p>
        </p:txBody>
      </p:sp>
      <p:sp>
        <p:nvSpPr>
          <p:cNvPr id="350" name="Shape 350"/>
          <p:cNvSpPr/>
          <p:nvPr/>
        </p:nvSpPr>
        <p:spPr>
          <a:xfrm>
            <a:off x="331788" y="1398905"/>
            <a:ext cx="852487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1400">
                <a:solidFill>
                  <a:srgbClr val="4C9834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Упаковочный автомат для расфасовки мясного гуляша в  3-х шовные пакеты и пакеты Дой Пак</a:t>
            </a:r>
          </a:p>
        </p:txBody>
      </p:sp>
      <p:pic>
        <p:nvPicPr>
          <p:cNvPr id="351" name="image49.jpeg" descr="P1301572-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50" y="2276475"/>
            <a:ext cx="5037138" cy="399732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4C9834">
                <a:alpha val="52999"/>
              </a:srgbClr>
            </a:outerShdw>
          </a:effectLst>
        </p:spPr>
      </p:pic>
      <p:pic>
        <p:nvPicPr>
          <p:cNvPr id="352" name="image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48375" y="3968750"/>
            <a:ext cx="2743200" cy="2247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image5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51613" y="2097088"/>
            <a:ext cx="1438276" cy="1743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1008062" y="6550025"/>
            <a:ext cx="7127876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1400">
                <a:solidFill>
                  <a:srgbClr val="073763"/>
                </a:solidFill>
              </a:defRPr>
            </a:pPr>
            <a:r>
              <a:t>+7(812)6458902  (многоканальный)   </a:t>
            </a:r>
            <a:r>
              <a:t>e</a:t>
            </a:r>
            <a:r>
              <a:t>-</a:t>
            </a:r>
            <a:r>
              <a:t>mail</a:t>
            </a:r>
            <a:r>
              <a:t>:</a:t>
            </a:r>
            <a:r>
              <a:t> office@proxio-spb.com   Web</a:t>
            </a:r>
            <a:r>
              <a:t>: </a:t>
            </a:r>
            <a:r>
              <a:t>proxio</a:t>
            </a:r>
            <a:r>
              <a:t>-</a:t>
            </a:r>
            <a:r>
              <a:t>spb</a:t>
            </a:r>
            <a:r>
              <a:t>.</a:t>
            </a:r>
            <a:r>
              <a:t>com</a:t>
            </a:r>
          </a:p>
        </p:txBody>
      </p:sp>
      <p:sp>
        <p:nvSpPr>
          <p:cNvPr id="146" name="Shape 146"/>
          <p:cNvSpPr/>
          <p:nvPr/>
        </p:nvSpPr>
        <p:spPr>
          <a:xfrm>
            <a:off x="179387" y="705167"/>
            <a:ext cx="4176714" cy="288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>
                <a:solidFill>
                  <a:srgbClr val="595959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  <a:r>
              <a:t>Автоматы </a:t>
            </a:r>
            <a:r>
              <a:rPr b="0" sz="1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для расфасовки пастообразных, жидких, гранулированных, аэрированных, многокомпонентных продуктов, с линейным перемещением  тары.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defRPr sz="1400"/>
            </a:pPr>
            <a:r>
              <a:t>Высокопроизводительные автоматы, различное количество дозаторов для разных продуктов, исполнение </a:t>
            </a:r>
            <a:r>
              <a:rPr b="1"/>
              <a:t>ULTRA CLEAN, CIP-мойка, </a:t>
            </a:r>
            <a:r>
              <a:t>управление с пульта</a:t>
            </a:r>
            <a:r>
              <a:rPr b="1"/>
              <a:t>.</a:t>
            </a:r>
            <a:r>
              <a:rPr b="1" i="1">
                <a:solidFill>
                  <a:srgbClr val="4C9834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</a:rPr>
              <a:t> </a:t>
            </a:r>
            <a:r>
              <a:t>На автоматах укупорка тары может производиться кас  запайкой готовой платинкой, так и с вырубкой крышек из рулона плёнки по фотометке</a:t>
            </a:r>
            <a:endParaRPr b="1" i="1">
              <a:solidFill>
                <a:srgbClr val="4C9834"/>
              </a:solidFill>
              <a:effectLst>
                <a:outerShdw sx="100000" sy="100000" kx="0" ky="0" algn="b" rotWithShape="0" blurRad="38100" dist="38100" dir="2700000">
                  <a:srgbClr val="C0C0C0"/>
                </a:outerShdw>
              </a:effectLst>
            </a:endParaRPr>
          </a:p>
          <a:p>
            <a:pPr algn="just">
              <a:defRPr i="1" sz="1600"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  <a:r>
              <a:t>Комплектная автоматическая линия</a:t>
            </a:r>
          </a:p>
        </p:txBody>
      </p:sp>
      <p:sp>
        <p:nvSpPr>
          <p:cNvPr id="147" name="Shape 147"/>
          <p:cNvSpPr/>
          <p:nvPr/>
        </p:nvSpPr>
        <p:spPr>
          <a:xfrm>
            <a:off x="251519" y="188639"/>
            <a:ext cx="8640962" cy="358141"/>
          </a:xfrm>
          <a:prstGeom prst="rect">
            <a:avLst/>
          </a:prstGeom>
          <a:gradFill>
            <a:gsLst>
              <a:gs pos="0">
                <a:srgbClr val="CBEAC0">
                  <a:alpha val="33000"/>
                </a:srgbClr>
              </a:gs>
              <a:gs pos="50000">
                <a:srgbClr val="55A839">
                  <a:alpha val="43000"/>
                </a:srgbClr>
              </a:gs>
              <a:gs pos="100000">
                <a:srgbClr val="4C9834">
                  <a:alpha val="63000"/>
                </a:srgbClr>
              </a:gs>
            </a:gsLst>
          </a:gradFill>
          <a:ln w="12700">
            <a:miter lim="400000"/>
          </a:ln>
          <a:effectLst>
            <a:outerShdw sx="100000" sy="100000" kx="0" ky="0" algn="b" rotWithShape="0" blurRad="76200" dist="12700" dir="2700000">
              <a:srgbClr val="000000">
                <a:alpha val="2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387026"/>
                </a:solidFill>
              </a:defRPr>
            </a:pPr>
            <a:r>
              <a:t> </a:t>
            </a:r>
            <a:r>
              <a:rPr b="1">
                <a:solidFill>
                  <a:srgbClr val="595959"/>
                </a:solidFill>
              </a:rPr>
              <a:t>Упаковочное оборудование для молочной промышленности</a:t>
            </a:r>
          </a:p>
        </p:txBody>
      </p:sp>
      <p:sp>
        <p:nvSpPr>
          <p:cNvPr id="148" name="Shape 148"/>
          <p:cNvSpPr/>
          <p:nvPr/>
        </p:nvSpPr>
        <p:spPr>
          <a:xfrm>
            <a:off x="179387" y="3357562"/>
            <a:ext cx="8353426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i="1" sz="1600">
                <a:solidFill>
                  <a:srgbClr val="040803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по расфасовке и групповой упаковке молочных продуктов</a:t>
            </a:r>
          </a:p>
        </p:txBody>
      </p:sp>
      <p:sp>
        <p:nvSpPr>
          <p:cNvPr id="149" name="Shape 149"/>
          <p:cNvSpPr/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0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95850" y="800100"/>
            <a:ext cx="3802063" cy="2197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11637" y="3752850"/>
            <a:ext cx="4457701" cy="2771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5288" y="3789362"/>
            <a:ext cx="3744913" cy="2735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6" name="Shape 356"/>
          <p:cNvSpPr/>
          <p:nvPr/>
        </p:nvSpPr>
        <p:spPr>
          <a:xfrm>
            <a:off x="1008062" y="6550025"/>
            <a:ext cx="7127876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1400">
                <a:solidFill>
                  <a:srgbClr val="073763"/>
                </a:solidFill>
              </a:defRPr>
            </a:pPr>
            <a:r>
              <a:t>+7(812)6458902  (многоканальный)   </a:t>
            </a:r>
            <a:r>
              <a:t>e</a:t>
            </a:r>
            <a:r>
              <a:t>-</a:t>
            </a:r>
            <a:r>
              <a:t>mail</a:t>
            </a:r>
            <a:r>
              <a:t>:</a:t>
            </a:r>
            <a:r>
              <a:t> office@proxio-spb.com   Web</a:t>
            </a:r>
            <a:r>
              <a:t>: </a:t>
            </a:r>
            <a:r>
              <a:t>proxio</a:t>
            </a:r>
            <a:r>
              <a:t>-</a:t>
            </a:r>
            <a:r>
              <a:t>spb</a:t>
            </a:r>
            <a:r>
              <a:t>.</a:t>
            </a:r>
            <a:r>
              <a:t>com</a:t>
            </a:r>
          </a:p>
        </p:txBody>
      </p:sp>
      <p:sp>
        <p:nvSpPr>
          <p:cNvPr id="357" name="Shape 357"/>
          <p:cNvSpPr/>
          <p:nvPr/>
        </p:nvSpPr>
        <p:spPr>
          <a:xfrm>
            <a:off x="251519" y="188639"/>
            <a:ext cx="8640962" cy="624841"/>
          </a:xfrm>
          <a:prstGeom prst="rect">
            <a:avLst/>
          </a:prstGeom>
          <a:gradFill>
            <a:gsLst>
              <a:gs pos="0">
                <a:srgbClr val="CBEAC0">
                  <a:alpha val="33000"/>
                </a:srgbClr>
              </a:gs>
              <a:gs pos="50000">
                <a:srgbClr val="55A839">
                  <a:alpha val="43000"/>
                </a:srgbClr>
              </a:gs>
              <a:gs pos="100000">
                <a:srgbClr val="4C9834">
                  <a:alpha val="63000"/>
                </a:srgbClr>
              </a:gs>
            </a:gsLst>
          </a:gradFill>
          <a:ln w="12700">
            <a:miter lim="400000"/>
          </a:ln>
          <a:effectLst>
            <a:outerShdw sx="100000" sy="100000" kx="0" ky="0" algn="b" rotWithShape="0" blurRad="76200" dist="12700" dir="2700000">
              <a:srgbClr val="000000">
                <a:alpha val="2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595959"/>
                </a:solidFill>
              </a:defRPr>
            </a:lvl1pPr>
          </a:lstStyle>
          <a:p>
            <a:pPr/>
            <a:r>
              <a:t>Оборудование компании для упаковки различных полуфабрикатов, готовых блюд для системы кейтеринга.</a:t>
            </a:r>
          </a:p>
        </p:txBody>
      </p:sp>
      <p:sp>
        <p:nvSpPr>
          <p:cNvPr id="358" name="Shape 358"/>
          <p:cNvSpPr/>
          <p:nvPr/>
        </p:nvSpPr>
        <p:spPr>
          <a:xfrm>
            <a:off x="250824" y="966311"/>
            <a:ext cx="860584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16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Специальное оборудование</a:t>
            </a:r>
          </a:p>
        </p:txBody>
      </p:sp>
      <p:sp>
        <p:nvSpPr>
          <p:cNvPr id="359" name="Shape 359"/>
          <p:cNvSpPr/>
          <p:nvPr/>
        </p:nvSpPr>
        <p:spPr>
          <a:xfrm>
            <a:off x="215899" y="1240948"/>
            <a:ext cx="8640765" cy="110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400"/>
            </a:pPr>
            <a:r>
              <a:t>Возможно изготовление различного специального упаковочного  оборудования по индивидуальным  требованиям Заказчиков.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1400"/>
            </a:pPr>
            <a:r>
              <a:t> Например вот такой </a:t>
            </a:r>
            <a:r>
              <a:rPr b="1">
                <a:solidFill>
                  <a:srgbClr val="4C9834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автомат для  производства и упаковки  многослойных продуктов типа «Лозания».           </a:t>
            </a:r>
            <a:r>
              <a:rPr>
                <a:solidFill>
                  <a:srgbClr val="404040"/>
                </a:solidFill>
              </a:rPr>
              <a:t>А для одного известноо предприятия быстрого питания изготовлен </a:t>
            </a:r>
            <a:r>
              <a:rPr b="1">
                <a:solidFill>
                  <a:srgbClr val="4C9834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автомат</a:t>
            </a:r>
            <a:r>
              <a:rPr>
                <a:solidFill>
                  <a:srgbClr val="404040"/>
                </a:solidFill>
              </a:rPr>
              <a:t>, который </a:t>
            </a:r>
            <a:r>
              <a:rPr>
                <a:solidFill>
                  <a:srgbClr val="4C9834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так упаковывает </a:t>
            </a:r>
            <a:r>
              <a:rPr>
                <a:solidFill>
                  <a:srgbClr val="404040"/>
                </a:solidFill>
              </a:rPr>
              <a:t>овощные и фруктовые салаты. </a:t>
            </a:r>
          </a:p>
        </p:txBody>
      </p:sp>
      <p:pic>
        <p:nvPicPr>
          <p:cNvPr id="360" name="image52.jpeg" descr="view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825" y="2492375"/>
            <a:ext cx="4321175" cy="385286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4C9834">
                <a:alpha val="52999"/>
              </a:srgbClr>
            </a:outerShdw>
          </a:effectLst>
        </p:spPr>
      </p:pic>
      <p:pic>
        <p:nvPicPr>
          <p:cNvPr id="361" name="image53.jpg" descr="Фруктовый салат МС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24525" y="4329112"/>
            <a:ext cx="2584450" cy="1944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image5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16575" y="2276475"/>
            <a:ext cx="2592389" cy="19573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5" name="Shape 365"/>
          <p:cNvSpPr/>
          <p:nvPr/>
        </p:nvSpPr>
        <p:spPr>
          <a:xfrm>
            <a:off x="1008062" y="6550025"/>
            <a:ext cx="7127876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1400">
                <a:solidFill>
                  <a:srgbClr val="073763"/>
                </a:solidFill>
              </a:defRPr>
            </a:pPr>
            <a:r>
              <a:t>+7(812)6458902  (многоканальный)   </a:t>
            </a:r>
            <a:r>
              <a:t>e</a:t>
            </a:r>
            <a:r>
              <a:t>-</a:t>
            </a:r>
            <a:r>
              <a:t>mail</a:t>
            </a:r>
            <a:r>
              <a:t>:</a:t>
            </a:r>
            <a:r>
              <a:t> office@proxio-spb.com   Web</a:t>
            </a:r>
            <a:r>
              <a:t>: </a:t>
            </a:r>
            <a:r>
              <a:t>proxio</a:t>
            </a:r>
            <a:r>
              <a:t>-</a:t>
            </a:r>
            <a:r>
              <a:t>spb</a:t>
            </a:r>
            <a:r>
              <a:t>.</a:t>
            </a:r>
            <a:r>
              <a:t>com</a:t>
            </a:r>
          </a:p>
        </p:txBody>
      </p:sp>
      <p:sp>
        <p:nvSpPr>
          <p:cNvPr id="366" name="Shape 366"/>
          <p:cNvSpPr/>
          <p:nvPr/>
        </p:nvSpPr>
        <p:spPr>
          <a:xfrm>
            <a:off x="251519" y="188639"/>
            <a:ext cx="8640962" cy="358141"/>
          </a:xfrm>
          <a:prstGeom prst="rect">
            <a:avLst/>
          </a:prstGeom>
          <a:gradFill>
            <a:gsLst>
              <a:gs pos="0">
                <a:srgbClr val="CBEAC0">
                  <a:alpha val="33000"/>
                </a:srgbClr>
              </a:gs>
              <a:gs pos="50000">
                <a:srgbClr val="55A839">
                  <a:alpha val="43000"/>
                </a:srgbClr>
              </a:gs>
              <a:gs pos="100000">
                <a:srgbClr val="4C9834">
                  <a:alpha val="63000"/>
                </a:srgbClr>
              </a:gs>
            </a:gsLst>
          </a:gradFill>
          <a:ln w="12700">
            <a:miter lim="400000"/>
          </a:ln>
          <a:effectLst>
            <a:outerShdw sx="100000" sy="100000" kx="0" ky="0" algn="b" rotWithShape="0" blurRad="76200" dist="12700" dir="2700000">
              <a:srgbClr val="000000">
                <a:alpha val="2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595959"/>
                </a:solidFill>
              </a:defRPr>
            </a:lvl1pPr>
          </a:lstStyle>
          <a:p>
            <a:pPr/>
            <a:r>
              <a:t>Оборудование для упаковки в пакеты типа Дой Пак</a:t>
            </a:r>
          </a:p>
        </p:txBody>
      </p:sp>
      <p:pic>
        <p:nvPicPr>
          <p:cNvPr id="367" name="image55.jpeg" descr="F:\Упаковочное оборудование Pack Line\9. Упаковка в пакеты\Упаковано на  оборудовании Pack Line\Picture 558.jpg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68244" y="836712"/>
            <a:ext cx="2034227" cy="117274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4C9834">
                <a:alpha val="40000"/>
              </a:srgbClr>
            </a:outerShdw>
          </a:effectLst>
        </p:spPr>
      </p:pic>
      <p:pic>
        <p:nvPicPr>
          <p:cNvPr id="368" name="image56.jpg" descr="F:\Упаковочное оборудование Pack Line\9. Упаковка в пакеты\Упаковано на  оборудовании Pack Line\Picture 1196.jpg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8461772">
            <a:off x="3874317" y="4744632"/>
            <a:ext cx="2188886" cy="7972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4C9834">
                <a:alpha val="40000"/>
              </a:srgbClr>
            </a:outerShdw>
          </a:effectLst>
        </p:spPr>
      </p:pic>
      <p:pic>
        <p:nvPicPr>
          <p:cNvPr id="369" name="image57.jpg" descr="F:\Упаковочное оборудование Pack Line\9. Упаковка в пакеты\Упаковано на  оборудовании Pack Line\P1010119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885486">
            <a:off x="4620355" y="859520"/>
            <a:ext cx="1042339" cy="241227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4C9834">
                <a:alpha val="40000"/>
              </a:srgbClr>
            </a:outerShdw>
          </a:effectLst>
        </p:spPr>
      </p:pic>
      <p:pic>
        <p:nvPicPr>
          <p:cNvPr id="370" name="image5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76937" y="2205038"/>
            <a:ext cx="2933701" cy="415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image5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5900" y="2312988"/>
            <a:ext cx="3743325" cy="4103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image60.jpg" descr="D:\Мои документы\Pictures\Типы упаковки\110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246644">
            <a:off x="228600" y="958850"/>
            <a:ext cx="1800225" cy="1624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1008062" y="6550025"/>
            <a:ext cx="7127876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1400">
                <a:solidFill>
                  <a:srgbClr val="073763"/>
                </a:solidFill>
              </a:defRPr>
            </a:pPr>
            <a:r>
              <a:t>+7(812)6458902  (многоканальный)   </a:t>
            </a:r>
            <a:r>
              <a:t>e</a:t>
            </a:r>
            <a:r>
              <a:t>-</a:t>
            </a:r>
            <a:r>
              <a:t>mail</a:t>
            </a:r>
            <a:r>
              <a:t>:</a:t>
            </a:r>
            <a:r>
              <a:t> office@proxio-spb.com   Web</a:t>
            </a:r>
            <a:r>
              <a:t>: </a:t>
            </a:r>
            <a:r>
              <a:t>proxio</a:t>
            </a:r>
            <a:r>
              <a:t>-</a:t>
            </a:r>
            <a:r>
              <a:t>spb</a:t>
            </a:r>
            <a:r>
              <a:t>.</a:t>
            </a:r>
            <a:r>
              <a:t>com</a:t>
            </a:r>
          </a:p>
        </p:txBody>
      </p:sp>
      <p:sp>
        <p:nvSpPr>
          <p:cNvPr id="155" name="Shape 155"/>
          <p:cNvSpPr/>
          <p:nvPr/>
        </p:nvSpPr>
        <p:spPr>
          <a:xfrm>
            <a:off x="251519" y="188639"/>
            <a:ext cx="8640962" cy="358141"/>
          </a:xfrm>
          <a:prstGeom prst="rect">
            <a:avLst/>
          </a:prstGeom>
          <a:gradFill>
            <a:gsLst>
              <a:gs pos="0">
                <a:srgbClr val="CBEAC0">
                  <a:alpha val="33000"/>
                </a:srgbClr>
              </a:gs>
              <a:gs pos="50000">
                <a:srgbClr val="55A839">
                  <a:alpha val="43000"/>
                </a:srgbClr>
              </a:gs>
              <a:gs pos="100000">
                <a:srgbClr val="4C9834">
                  <a:alpha val="63000"/>
                </a:srgbClr>
              </a:gs>
            </a:gsLst>
          </a:gradFill>
          <a:ln w="12700">
            <a:miter lim="400000"/>
          </a:ln>
          <a:effectLst>
            <a:outerShdw sx="100000" sy="100000" kx="0" ky="0" algn="b" rotWithShape="0" blurRad="76200" dist="12700" dir="2700000">
              <a:srgbClr val="000000">
                <a:alpha val="2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387026"/>
                </a:solidFill>
              </a:defRPr>
            </a:pPr>
            <a:r>
              <a:t> </a:t>
            </a:r>
            <a:r>
              <a:rPr b="1">
                <a:solidFill>
                  <a:srgbClr val="595959"/>
                </a:solidFill>
              </a:rPr>
              <a:t>Упаковочное оборудование для молочной промышленности</a:t>
            </a:r>
          </a:p>
        </p:txBody>
      </p:sp>
      <p:sp>
        <p:nvSpPr>
          <p:cNvPr id="156" name="Shape 156"/>
          <p:cNvSpPr/>
          <p:nvPr/>
        </p:nvSpPr>
        <p:spPr>
          <a:xfrm>
            <a:off x="179387" y="576580"/>
            <a:ext cx="4176714" cy="230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>
                <a:solidFill>
                  <a:srgbClr val="595959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  <a:r>
              <a:t>Автоматы </a:t>
            </a:r>
            <a:r>
              <a:rPr b="0" sz="1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для расфасовки пастообразных, жидких, гранулированных, аэрированных  продуктов</a:t>
            </a:r>
            <a:r>
              <a:rPr b="0" sz="1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defRPr sz="1600"/>
            </a:pPr>
            <a:r>
              <a:t>с 12-типозиционным транспортным ротором</a:t>
            </a:r>
            <a:r>
              <a:t>, </a:t>
            </a:r>
            <a:r>
              <a:t>возможна установка нескольких дозаторов для различных продуктов.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defRPr i="1" sz="1400"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  <a:r>
              <a:t>Упаковочный автомат  в исполнении</a:t>
            </a:r>
            <a:r>
              <a:t> </a:t>
            </a:r>
            <a:r>
              <a:rPr b="1" sz="1600"/>
              <a:t>Ultra Clean </a:t>
            </a:r>
          </a:p>
        </p:txBody>
      </p:sp>
      <p:sp>
        <p:nvSpPr>
          <p:cNvPr id="157" name="Shape 157"/>
          <p:cNvSpPr/>
          <p:nvPr/>
        </p:nvSpPr>
        <p:spPr>
          <a:xfrm>
            <a:off x="4572000" y="1062355"/>
            <a:ext cx="4103688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>
                <a:solidFill>
                  <a:srgbClr val="595959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  <a:r>
              <a:t>Автоматы </a:t>
            </a:r>
            <a:r>
              <a:rPr b="0" sz="1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для </a:t>
            </a:r>
            <a:endParaRPr sz="1600"/>
          </a:p>
          <a:p>
            <a:pPr algn="just">
              <a:defRPr sz="1600"/>
            </a:pPr>
            <a:r>
              <a:t>расфасовки различных </a:t>
            </a:r>
          </a:p>
          <a:p>
            <a:pPr algn="just">
              <a:defRPr sz="1600"/>
            </a:pPr>
            <a:r>
              <a:t>продуктов в стоячие пакеты</a:t>
            </a:r>
          </a:p>
          <a:p>
            <a:pPr algn="just">
              <a:defRPr sz="1600"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</a:defRPr>
            </a:pPr>
            <a:r>
              <a:t> «Дой Пак».</a:t>
            </a:r>
          </a:p>
        </p:txBody>
      </p:sp>
      <p:sp>
        <p:nvSpPr>
          <p:cNvPr id="158" name="Shape 158"/>
          <p:cNvSpPr/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9" name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2565400"/>
            <a:ext cx="4068763" cy="38608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4C9834">
                <a:alpha val="40000"/>
              </a:srgbClr>
            </a:outerShdw>
          </a:effectLst>
        </p:spPr>
      </p:pic>
      <p:pic>
        <p:nvPicPr>
          <p:cNvPr id="160" name="image9.jpg" descr="milk-doypack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27875" y="836612"/>
            <a:ext cx="2417764" cy="1728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6950" y="2672670"/>
            <a:ext cx="3762375" cy="3744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1008062" y="6550025"/>
            <a:ext cx="7127876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1400">
                <a:solidFill>
                  <a:srgbClr val="073763"/>
                </a:solidFill>
              </a:defRPr>
            </a:pPr>
            <a:r>
              <a:t>+7(812)6458902  (многоканальный)   </a:t>
            </a:r>
            <a:r>
              <a:t>e</a:t>
            </a:r>
            <a:r>
              <a:t>-</a:t>
            </a:r>
            <a:r>
              <a:t>mail</a:t>
            </a:r>
            <a:r>
              <a:t>:</a:t>
            </a:r>
            <a:r>
              <a:t> office@proxio-spb.com   Web</a:t>
            </a:r>
            <a:r>
              <a:t>: </a:t>
            </a:r>
            <a:r>
              <a:t>proxio</a:t>
            </a:r>
            <a:r>
              <a:t>-</a:t>
            </a:r>
            <a:r>
              <a:t>spb</a:t>
            </a:r>
            <a:r>
              <a:t>.</a:t>
            </a:r>
            <a:r>
              <a:t>com</a:t>
            </a:r>
          </a:p>
        </p:txBody>
      </p:sp>
      <p:sp>
        <p:nvSpPr>
          <p:cNvPr id="164" name="Shape 164"/>
          <p:cNvSpPr/>
          <p:nvPr/>
        </p:nvSpPr>
        <p:spPr>
          <a:xfrm>
            <a:off x="251519" y="188639"/>
            <a:ext cx="8640962" cy="358141"/>
          </a:xfrm>
          <a:prstGeom prst="rect">
            <a:avLst/>
          </a:prstGeom>
          <a:gradFill>
            <a:gsLst>
              <a:gs pos="0">
                <a:srgbClr val="CBEAC0">
                  <a:alpha val="33000"/>
                </a:srgbClr>
              </a:gs>
              <a:gs pos="50000">
                <a:srgbClr val="55A839">
                  <a:alpha val="43000"/>
                </a:srgbClr>
              </a:gs>
              <a:gs pos="100000">
                <a:srgbClr val="4C9834">
                  <a:alpha val="63000"/>
                </a:srgbClr>
              </a:gs>
            </a:gsLst>
          </a:gradFill>
          <a:ln w="12700">
            <a:miter lim="400000"/>
          </a:ln>
          <a:effectLst>
            <a:outerShdw sx="100000" sy="100000" kx="0" ky="0" algn="b" rotWithShape="0" blurRad="76200" dist="12700" dir="2700000">
              <a:srgbClr val="000000">
                <a:alpha val="2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387026"/>
                </a:solidFill>
              </a:defRPr>
            </a:pPr>
            <a:r>
              <a:t> </a:t>
            </a:r>
            <a:r>
              <a:rPr b="1">
                <a:solidFill>
                  <a:srgbClr val="595959"/>
                </a:solidFill>
              </a:rPr>
              <a:t>Упаковочное оборудование для молочной промышленности</a:t>
            </a:r>
          </a:p>
        </p:txBody>
      </p:sp>
      <p:sp>
        <p:nvSpPr>
          <p:cNvPr id="165" name="Shape 165"/>
          <p:cNvSpPr/>
          <p:nvPr/>
        </p:nvSpPr>
        <p:spPr>
          <a:xfrm>
            <a:off x="179387" y="580549"/>
            <a:ext cx="4105276" cy="349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>
                <a:solidFill>
                  <a:srgbClr val="595959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  <a:r>
              <a:t>Оборудование для розлива в бутылки 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1400"/>
            </a:pPr>
            <a:r>
              <a:t>молока и кисломолочной продукции, а так же спокойных напитков в пластиковые или стеклянные бутылки, канистры  различных  и форм и размеров.  При этом бутылки могут иметь различные варианты укупорки, в том числе: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buSzPct val="100000"/>
              <a:buFont typeface="Wingdings"/>
              <a:buChar char="➢"/>
              <a:defRPr i="1" sz="1400"/>
            </a:pPr>
            <a:r>
              <a:t>Запайка</a:t>
            </a:r>
            <a:r>
              <a:rPr i="0"/>
              <a:t> (укупорка) крышкой из фольги, в т.ч. и с «юбкой»;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buSzPct val="100000"/>
              <a:buFont typeface="Wingdings"/>
              <a:buChar char="➢"/>
              <a:defRPr i="1" sz="1400"/>
            </a:pPr>
            <a:r>
              <a:t>Запайка </a:t>
            </a:r>
            <a:r>
              <a:rPr i="0"/>
              <a:t>крышкой, вырубаемой на автомате из рулона плёнки (фольги) с дополнительной пластиковой заворачивающейся или напрессовывающейся крышкой;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buSzPct val="100000"/>
              <a:buFont typeface="Wingdings"/>
              <a:buChar char="➢"/>
              <a:defRPr i="1" sz="1400"/>
            </a:pPr>
            <a:r>
              <a:t>Укупорка</a:t>
            </a:r>
            <a:r>
              <a:rPr i="0"/>
              <a:t> пластиковой крышкой с предохранителем.                      </a:t>
            </a:r>
          </a:p>
        </p:txBody>
      </p:sp>
      <p:graphicFrame>
        <p:nvGraphicFramePr>
          <p:cNvPr id="166" name="Table 166"/>
          <p:cNvGraphicFramePr/>
          <p:nvPr/>
        </p:nvGraphicFramePr>
        <p:xfrm>
          <a:off x="287338" y="4113212"/>
          <a:ext cx="8569326" cy="183356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88925"/>
                <a:gridCol w="6408737"/>
                <a:gridCol w="1871663"/>
              </a:tblGrid>
              <a:tr h="27146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2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№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4C9834">
                        <a:alpha val="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2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Наименование оборудования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4C9834">
                        <a:alpha val="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1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Производительность   </a:t>
                      </a:r>
                      <a:r>
                        <a:rPr b="0"/>
                        <a:t>шт/мин</a:t>
                      </a:r>
                      <a:r>
                        <a:t>.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4C9834">
                        <a:alpha val="7842"/>
                      </a:srgbClr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4C9834">
                        <a:alpha val="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Полуавтомат для розлива молочных продуктов в пластиковые бутылки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4C9834">
                        <a:alpha val="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
до 10-12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4C9834">
                        <a:alpha val="7842"/>
                      </a:srgbClr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4C9834">
                        <a:alpha val="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Полуавтомат для розлива молочных продуктов в пластиковые бутылки 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4C9834">
                        <a:alpha val="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до 15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4C9834">
                        <a:alpha val="7842"/>
                      </a:srgbClr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4C9834">
                        <a:alpha val="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Автомат для розлива молочных продуктов в пластиковые бутылки 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4C9834">
                        <a:alpha val="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до 30  до 50     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4C9834">
                        <a:alpha val="7842"/>
                      </a:srgbClr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4C9834">
                        <a:alpha val="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Автомат для розлива жидких и пастообразных продуктов 
в бутылки и канистры (молоко, кисломолочные продукты)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4C9834">
                        <a:alpha val="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до 20,30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4C9834">
                        <a:alpha val="7842"/>
                      </a:srgbClr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4C9834">
                        <a:alpha val="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Автомат для розлива молочных продуктов в пластиковые бутылки.
 Автомат в исполнении «Ultra Clean»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4C9834">
                        <a:alpha val="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до 100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4C9834">
                        <a:alpha val="7842"/>
                      </a:srgbClr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4C9834">
                        <a:alpha val="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Автомат для розлива молочных продуктов в пластиковые бутылки
малой ёмкости типа «Actimel»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4C9834">
                        <a:alpha val="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до 80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4C9834">
                        <a:alpha val="7842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7" name="Shape 167"/>
          <p:cNvSpPr/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8" name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1052512"/>
            <a:ext cx="4365625" cy="2844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1008062" y="6550025"/>
            <a:ext cx="7127876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1400">
                <a:solidFill>
                  <a:srgbClr val="073763"/>
                </a:solidFill>
              </a:defRPr>
            </a:pPr>
            <a:r>
              <a:t>+7(812)6458902  (многоканальный)   </a:t>
            </a:r>
            <a:r>
              <a:t>e</a:t>
            </a:r>
            <a:r>
              <a:t>-</a:t>
            </a:r>
            <a:r>
              <a:t>mail</a:t>
            </a:r>
            <a:r>
              <a:t>:</a:t>
            </a:r>
            <a:r>
              <a:t> office@proxio-spb.com   Web</a:t>
            </a:r>
            <a:r>
              <a:t>: </a:t>
            </a:r>
            <a:r>
              <a:t>proxio</a:t>
            </a:r>
            <a:r>
              <a:t>-</a:t>
            </a:r>
            <a:r>
              <a:t>spb</a:t>
            </a:r>
            <a:r>
              <a:t>.</a:t>
            </a:r>
            <a:r>
              <a:t>com</a:t>
            </a:r>
          </a:p>
        </p:txBody>
      </p:sp>
      <p:sp>
        <p:nvSpPr>
          <p:cNvPr id="171" name="Shape 171"/>
          <p:cNvSpPr/>
          <p:nvPr/>
        </p:nvSpPr>
        <p:spPr>
          <a:xfrm>
            <a:off x="251519" y="188639"/>
            <a:ext cx="8640962" cy="358141"/>
          </a:xfrm>
          <a:prstGeom prst="rect">
            <a:avLst/>
          </a:prstGeom>
          <a:gradFill>
            <a:gsLst>
              <a:gs pos="0">
                <a:srgbClr val="CBEAC0">
                  <a:alpha val="33000"/>
                </a:srgbClr>
              </a:gs>
              <a:gs pos="50000">
                <a:srgbClr val="55A839">
                  <a:alpha val="43000"/>
                </a:srgbClr>
              </a:gs>
              <a:gs pos="100000">
                <a:srgbClr val="4C9834">
                  <a:alpha val="63000"/>
                </a:srgbClr>
              </a:gs>
            </a:gsLst>
          </a:gradFill>
          <a:ln w="12700">
            <a:miter lim="400000"/>
          </a:ln>
          <a:effectLst>
            <a:outerShdw sx="100000" sy="100000" kx="0" ky="0" algn="b" rotWithShape="0" blurRad="76200" dist="12700" dir="2700000">
              <a:srgbClr val="000000">
                <a:alpha val="2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387026"/>
                </a:solidFill>
              </a:defRPr>
            </a:pPr>
            <a:r>
              <a:t> </a:t>
            </a:r>
            <a:r>
              <a:rPr b="1">
                <a:solidFill>
                  <a:srgbClr val="595959"/>
                </a:solidFill>
              </a:rPr>
              <a:t>Упаковочное оборудование для молочной промышленности</a:t>
            </a:r>
          </a:p>
        </p:txBody>
      </p:sp>
      <p:sp>
        <p:nvSpPr>
          <p:cNvPr id="172" name="Shape 172"/>
          <p:cNvSpPr/>
          <p:nvPr/>
        </p:nvSpPr>
        <p:spPr>
          <a:xfrm>
            <a:off x="250825" y="1195705"/>
            <a:ext cx="4033838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i="1" sz="1600">
                <a:solidFill>
                  <a:srgbClr val="020401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  <a:r>
              <a:t>Упаковочный автомат в исполнении </a:t>
            </a:r>
            <a:r>
              <a:rPr b="1"/>
              <a:t>Ultra Clean</a:t>
            </a:r>
          </a:p>
        </p:txBody>
      </p:sp>
      <p:sp>
        <p:nvSpPr>
          <p:cNvPr id="173" name="Shape 173"/>
          <p:cNvSpPr/>
          <p:nvPr/>
        </p:nvSpPr>
        <p:spPr>
          <a:xfrm>
            <a:off x="4572000" y="1189355"/>
            <a:ext cx="4103688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1600">
                <a:solidFill>
                  <a:srgbClr val="4C9834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Упаковочный автомат</a:t>
            </a:r>
          </a:p>
        </p:txBody>
      </p:sp>
      <p:sp>
        <p:nvSpPr>
          <p:cNvPr id="174" name="Shape 174"/>
          <p:cNvSpPr/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5" name="Shape 175"/>
          <p:cNvSpPr/>
          <p:nvPr/>
        </p:nvSpPr>
        <p:spPr>
          <a:xfrm>
            <a:off x="215899" y="761524"/>
            <a:ext cx="8640765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1600">
                <a:solidFill>
                  <a:srgbClr val="595959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Оборудование для розлива в бутылки  </a:t>
            </a:r>
          </a:p>
        </p:txBody>
      </p:sp>
      <p:pic>
        <p:nvPicPr>
          <p:cNvPr id="176" name="image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075" y="3148013"/>
            <a:ext cx="4352925" cy="3152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1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87900" y="1844675"/>
            <a:ext cx="3962400" cy="4438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14.jpg" descr="milk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11525" y="2528888"/>
            <a:ext cx="1512888" cy="1133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1008062" y="6550025"/>
            <a:ext cx="7127876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1400">
                <a:solidFill>
                  <a:srgbClr val="073763"/>
                </a:solidFill>
              </a:defRPr>
            </a:pPr>
            <a:r>
              <a:t>+7(812)6458902  (многоканальный)   </a:t>
            </a:r>
            <a:r>
              <a:t>e</a:t>
            </a:r>
            <a:r>
              <a:t>-</a:t>
            </a:r>
            <a:r>
              <a:t>mail</a:t>
            </a:r>
            <a:r>
              <a:t>:</a:t>
            </a:r>
            <a:r>
              <a:t> office@proxio-spb.com   Web</a:t>
            </a:r>
            <a:r>
              <a:t>: </a:t>
            </a:r>
            <a:r>
              <a:t>proxio</a:t>
            </a:r>
            <a:r>
              <a:t>-</a:t>
            </a:r>
            <a:r>
              <a:t>spb</a:t>
            </a:r>
            <a:r>
              <a:t>.</a:t>
            </a:r>
            <a:r>
              <a:t>com</a:t>
            </a:r>
          </a:p>
        </p:txBody>
      </p:sp>
      <p:sp>
        <p:nvSpPr>
          <p:cNvPr id="181" name="Shape 181"/>
          <p:cNvSpPr/>
          <p:nvPr/>
        </p:nvSpPr>
        <p:spPr>
          <a:xfrm>
            <a:off x="251519" y="188639"/>
            <a:ext cx="8640962" cy="358141"/>
          </a:xfrm>
          <a:prstGeom prst="rect">
            <a:avLst/>
          </a:prstGeom>
          <a:gradFill>
            <a:gsLst>
              <a:gs pos="0">
                <a:srgbClr val="CBEAC0">
                  <a:alpha val="33000"/>
                </a:srgbClr>
              </a:gs>
              <a:gs pos="50000">
                <a:srgbClr val="55A839">
                  <a:alpha val="43000"/>
                </a:srgbClr>
              </a:gs>
              <a:gs pos="100000">
                <a:srgbClr val="4C9834">
                  <a:alpha val="63000"/>
                </a:srgbClr>
              </a:gs>
            </a:gsLst>
          </a:gradFill>
          <a:ln w="12700">
            <a:miter lim="400000"/>
          </a:ln>
          <a:effectLst>
            <a:outerShdw sx="100000" sy="100000" kx="0" ky="0" algn="b" rotWithShape="0" blurRad="76200" dist="12700" dir="2700000">
              <a:srgbClr val="000000">
                <a:alpha val="2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387026"/>
                </a:solidFill>
              </a:defRPr>
            </a:pPr>
            <a:r>
              <a:t> </a:t>
            </a:r>
            <a:r>
              <a:rPr b="1">
                <a:solidFill>
                  <a:srgbClr val="595959"/>
                </a:solidFill>
              </a:rPr>
              <a:t>Упаковочное оборудование для молочной промышленности</a:t>
            </a:r>
          </a:p>
        </p:txBody>
      </p:sp>
      <p:sp>
        <p:nvSpPr>
          <p:cNvPr id="182" name="Shape 182"/>
          <p:cNvSpPr/>
          <p:nvPr/>
        </p:nvSpPr>
        <p:spPr>
          <a:xfrm>
            <a:off x="250824" y="677386"/>
            <a:ext cx="842486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just">
              <a:defRPr b="1">
                <a:solidFill>
                  <a:srgbClr val="595959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                                    Производительность </a:t>
            </a:r>
          </a:p>
        </p:txBody>
      </p:sp>
      <p:graphicFrame>
        <p:nvGraphicFramePr>
          <p:cNvPr id="183" name="Table 183"/>
          <p:cNvGraphicFramePr/>
          <p:nvPr/>
        </p:nvGraphicFramePr>
        <p:xfrm>
          <a:off x="323850" y="1557337"/>
          <a:ext cx="8496300" cy="162877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647700"/>
                <a:gridCol w="4679950"/>
                <a:gridCol w="3168650"/>
              </a:tblGrid>
              <a:tr h="14446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400">
                          <a:solidFill>
                            <a:srgbClr val="FFFFFF"/>
                          </a:solidFill>
                        </a:rPr>
                        <a:t>№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4C9834">
                        <a:alpha val="8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400">
                          <a:solidFill>
                            <a:srgbClr val="F2F2F2"/>
                          </a:solidFill>
                        </a:rPr>
                        <a:t>Наименование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4C9834">
                        <a:alpha val="8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400">
                          <a:solidFill>
                            <a:srgbClr val="FFFFFF"/>
                          </a:solidFill>
                        </a:rPr>
                        <a:t>Производительность  шт/мин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4C9834">
                        <a:alpha val="85097"/>
                      </a:srgbClr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1.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Автомат упаковочный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/>
                        <a:t>30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ECF6EA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2.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Автомат упаковочный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/>
                        <a:t>40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3.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Автомат упаковочный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/>
                        <a:t>60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ECF6EA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4.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Автомат упаковочный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/>
                        <a:t>80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5.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Автомат упаковочный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/>
                        <a:t>120 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ECF6EA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6.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Автомат упаковочный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/>
                        <a:t>160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7.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Автомат упаковочный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/>
                        <a:t>200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ECF6EA"/>
                    </a:solidFill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8.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Автомат упаковочный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/>
                        <a:t>240 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9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Автомат упаковочный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/>
                        <a:t>320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ECF6EA"/>
                    </a:solidFill>
                  </a:tcPr>
                </a:tc>
              </a:tr>
            </a:tbl>
          </a:graphicData>
        </a:graphic>
      </p:graphicFrame>
      <p:sp>
        <p:nvSpPr>
          <p:cNvPr id="184" name="Shape 184"/>
          <p:cNvSpPr/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1008062" y="6550025"/>
            <a:ext cx="7127876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1400">
                <a:solidFill>
                  <a:srgbClr val="073763"/>
                </a:solidFill>
              </a:defRPr>
            </a:pPr>
            <a:r>
              <a:t>+7(812)6458902  (многоканальный)   </a:t>
            </a:r>
            <a:r>
              <a:t>e</a:t>
            </a:r>
            <a:r>
              <a:t>-</a:t>
            </a:r>
            <a:r>
              <a:t>mail</a:t>
            </a:r>
            <a:r>
              <a:t>:</a:t>
            </a:r>
            <a:r>
              <a:t> office@proxio-spb.com   Web</a:t>
            </a:r>
            <a:r>
              <a:t>: </a:t>
            </a:r>
            <a:r>
              <a:t>proxio</a:t>
            </a:r>
            <a:r>
              <a:t>-</a:t>
            </a:r>
            <a:r>
              <a:t>spb</a:t>
            </a:r>
            <a:r>
              <a:t>.</a:t>
            </a:r>
            <a:r>
              <a:t>com</a:t>
            </a:r>
          </a:p>
        </p:txBody>
      </p:sp>
      <p:sp>
        <p:nvSpPr>
          <p:cNvPr id="187" name="Shape 187"/>
          <p:cNvSpPr/>
          <p:nvPr/>
        </p:nvSpPr>
        <p:spPr>
          <a:xfrm>
            <a:off x="251519" y="188639"/>
            <a:ext cx="8640962" cy="624841"/>
          </a:xfrm>
          <a:prstGeom prst="rect">
            <a:avLst/>
          </a:prstGeom>
          <a:gradFill>
            <a:gsLst>
              <a:gs pos="0">
                <a:srgbClr val="CBEAC0">
                  <a:alpha val="33000"/>
                </a:srgbClr>
              </a:gs>
              <a:gs pos="50000">
                <a:srgbClr val="55A839">
                  <a:alpha val="43000"/>
                </a:srgbClr>
              </a:gs>
              <a:gs pos="100000">
                <a:srgbClr val="4C9834">
                  <a:alpha val="63000"/>
                </a:srgbClr>
              </a:gs>
            </a:gsLst>
          </a:gradFill>
          <a:ln w="12700">
            <a:miter lim="400000"/>
          </a:ln>
          <a:effectLst>
            <a:outerShdw sx="100000" sy="100000" kx="0" ky="0" algn="b" rotWithShape="0" blurRad="76200" dist="12700" dir="2700000">
              <a:srgbClr val="000000">
                <a:alpha val="2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595959"/>
                </a:solidFill>
              </a:defRPr>
            </a:pPr>
            <a:r>
              <a:t>Упаковочное оборудование для расфасовки различных продуктов </a:t>
            </a:r>
            <a:endParaRPr>
              <a:solidFill>
                <a:srgbClr val="FFFFFF"/>
              </a:solidFill>
            </a:endParaRPr>
          </a:p>
          <a:p>
            <a:pPr algn="ctr">
              <a:defRPr b="1">
                <a:solidFill>
                  <a:srgbClr val="595959"/>
                </a:solidFill>
              </a:defRPr>
            </a:pPr>
            <a:r>
              <a:t> в пластиковую тару  ёмкостью от 0,5 до 20 литров (пластиковые  ведра)</a:t>
            </a:r>
          </a:p>
        </p:txBody>
      </p:sp>
      <p:sp>
        <p:nvSpPr>
          <p:cNvPr id="188" name="Shape 188"/>
          <p:cNvSpPr/>
          <p:nvPr/>
        </p:nvSpPr>
        <p:spPr>
          <a:xfrm>
            <a:off x="250825" y="926624"/>
            <a:ext cx="8569325" cy="491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just">
              <a:defRPr sz="1600"/>
            </a:pPr>
            <a:r>
              <a:t>Оборудование предназначено для расфасовки  различных жидких, пастообразных, гранулированных, аэрированных и разнообразных многокомпонентных и других продуктов в пластиковую тару,  обладает различной производительностью и используется для расфасовки таких продуктов как: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buSzPct val="100000"/>
              <a:buFont typeface="Wingdings"/>
              <a:buChar char="➢"/>
              <a:defRPr sz="1600"/>
            </a:pPr>
            <a:r>
              <a:t>Майонез в вёдра  ёмкостью 0.5-20 л.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buSzPct val="100000"/>
              <a:buFont typeface="Wingdings"/>
              <a:buChar char="➢"/>
              <a:defRPr sz="1600"/>
            </a:pPr>
            <a:r>
              <a:t>Маргарин  в  пластиковые вёдра и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defRPr sz="1600"/>
            </a:pPr>
            <a:r>
              <a:t> в картонные короба;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buSzPct val="100000"/>
              <a:buFont typeface="Wingdings"/>
              <a:buChar char="➢"/>
              <a:defRPr sz="1600"/>
            </a:pPr>
            <a:r>
              <a:t>Сметана  в вёдра ёмкостью 1-20 л,.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buSzPct val="100000"/>
              <a:buFont typeface="Wingdings"/>
              <a:buChar char="➢"/>
              <a:defRPr sz="1600"/>
            </a:pPr>
            <a:r>
              <a:t>Спреды, йогурты, творожные массы с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defRPr sz="1600"/>
            </a:pPr>
            <a:r>
              <a:t>различными наполнителями, зернённый  творог, 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defRPr sz="1600"/>
            </a:pPr>
            <a:r>
              <a:t>сгущённое молоко, плавленые сыры  и др.;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buSzPct val="100000"/>
              <a:buFont typeface="Wingdings"/>
              <a:buChar char="➢"/>
              <a:defRPr sz="1600"/>
            </a:pPr>
            <a:r>
              <a:t>Джемы, варенье в вёдра ёмкостью 1-20 литров.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defRPr sz="1600"/>
            </a:pPr>
          </a:p>
          <a:p>
            <a:pPr algn="just">
              <a:defRPr sz="16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Укупорка тары </a:t>
            </a:r>
            <a:r>
              <a:t>может производится  в нескольких вариантах</a:t>
            </a:r>
            <a:r>
              <a:t>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buSzPct val="100000"/>
              <a:buFont typeface="Wingdings"/>
              <a:buChar char="➢"/>
              <a:defRPr sz="1600"/>
            </a:pPr>
            <a:r>
              <a:t>С запайкой с вырубкой крышки из рулона плёнки  по контуру тары + дополнительной пластиковой крышкой.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buSzPct val="100000"/>
              <a:buFont typeface="Wingdings"/>
              <a:buChar char="➢"/>
              <a:defRPr sz="1600"/>
            </a:pPr>
            <a:r>
              <a:t>Пластиковая напрессовываемая крышка.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defRPr sz="1600"/>
            </a:pPr>
          </a:p>
          <a:p>
            <a:pPr algn="just">
              <a:defRPr sz="16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Упаковка продукции может производиться в тару практически любых видов, размеров и форм</a:t>
            </a:r>
            <a:r>
              <a:t>.</a:t>
            </a:r>
          </a:p>
        </p:txBody>
      </p:sp>
      <p:pic>
        <p:nvPicPr>
          <p:cNvPr id="189" name="image15.jpg" descr="D:\Мои документы\Pictures\file17536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16575" y="1989138"/>
            <a:ext cx="3236914" cy="216058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4C9834">
                <a:alpha val="52999"/>
              </a:srgbClr>
            </a:outerShdw>
          </a:effectLst>
        </p:spPr>
      </p:pic>
      <p:sp>
        <p:nvSpPr>
          <p:cNvPr id="190" name="Shape 190"/>
          <p:cNvSpPr/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/>
        </p:nvSpPr>
        <p:spPr>
          <a:xfrm>
            <a:off x="1008062" y="6550025"/>
            <a:ext cx="7127876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1400">
                <a:solidFill>
                  <a:srgbClr val="073763"/>
                </a:solidFill>
              </a:defRPr>
            </a:pPr>
            <a:r>
              <a:t>+7(812)6458902  (многоканальный)   </a:t>
            </a:r>
            <a:r>
              <a:t>e</a:t>
            </a:r>
            <a:r>
              <a:t>-</a:t>
            </a:r>
            <a:r>
              <a:t>mail</a:t>
            </a:r>
            <a:r>
              <a:t>:</a:t>
            </a:r>
            <a:r>
              <a:t> office@proxio-spb.com   Web</a:t>
            </a:r>
            <a:r>
              <a:t>: </a:t>
            </a:r>
            <a:r>
              <a:t>proxio</a:t>
            </a:r>
            <a:r>
              <a:t>-</a:t>
            </a:r>
            <a:r>
              <a:t>spb</a:t>
            </a:r>
            <a:r>
              <a:t>.</a:t>
            </a:r>
            <a:r>
              <a:t>com</a:t>
            </a:r>
          </a:p>
        </p:txBody>
      </p:sp>
      <p:sp>
        <p:nvSpPr>
          <p:cNvPr id="193" name="Shape 193"/>
          <p:cNvSpPr/>
          <p:nvPr/>
        </p:nvSpPr>
        <p:spPr>
          <a:xfrm>
            <a:off x="250825" y="857567"/>
            <a:ext cx="8569325" cy="195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just">
              <a:defRPr b="1">
                <a:solidFill>
                  <a:srgbClr val="595959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  <a:r>
              <a:t>Автоматы </a:t>
            </a:r>
            <a:r>
              <a:rPr b="0" sz="1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для расфасовки пастообразных, гранулированных, аэрированных и многокомпонентных продуктов</a:t>
            </a:r>
            <a:r>
              <a:rPr b="0" sz="1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b="0" sz="1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с линейным перемещением тары. На автоматах PXG возможна установка нескольких дозаторов для расфасовки различных многокомпонентных продуктов.</a:t>
            </a:r>
            <a:r>
              <a:rPr sz="1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 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defRPr i="1" sz="1400">
                <a:solidFill>
                  <a:srgbClr val="020401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  <a:r>
              <a:t>Упаковочный автомат в                                      Упаковочный автомат </a:t>
            </a:r>
            <a:r>
              <a:rPr b="1"/>
              <a:t>с </a:t>
            </a:r>
          </a:p>
          <a:p>
            <a:pPr algn="just">
              <a:defRPr i="1" sz="1400">
                <a:solidFill>
                  <a:srgbClr val="4C9834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rgbClr val="020401"/>
                </a:solidFill>
              </a:rPr>
              <a:t>комплекте с этикировочным автоматом   </a:t>
            </a:r>
            <a:r>
              <a:t>           с запайкой ведер пленкой, с вырубкой</a:t>
            </a:r>
          </a:p>
          <a:p>
            <a:pPr algn="just">
              <a:defRPr i="1" sz="1400">
                <a:solidFill>
                  <a:srgbClr val="4C9834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  <a:r>
              <a:t>                                                                         крышки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defRPr i="1" sz="1400"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  <a:r>
              <a:t>Производительность 30 шт / мин</a:t>
            </a:r>
            <a:r>
              <a:rPr>
                <a:solidFill>
                  <a:srgbClr val="4C9834"/>
                </a:solidFill>
              </a:rPr>
              <a:t>                       </a:t>
            </a:r>
            <a:r>
              <a:t>Производительность 50 шт / мин</a:t>
            </a:r>
          </a:p>
        </p:txBody>
      </p:sp>
      <p:sp>
        <p:nvSpPr>
          <p:cNvPr id="194" name="Shape 194"/>
          <p:cNvSpPr/>
          <p:nvPr/>
        </p:nvSpPr>
        <p:spPr>
          <a:xfrm>
            <a:off x="251519" y="188639"/>
            <a:ext cx="8640962" cy="624841"/>
          </a:xfrm>
          <a:prstGeom prst="rect">
            <a:avLst/>
          </a:prstGeom>
          <a:gradFill>
            <a:gsLst>
              <a:gs pos="0">
                <a:srgbClr val="CBEAC0">
                  <a:alpha val="33000"/>
                </a:srgbClr>
              </a:gs>
              <a:gs pos="50000">
                <a:srgbClr val="55A839">
                  <a:alpha val="43000"/>
                </a:srgbClr>
              </a:gs>
              <a:gs pos="100000">
                <a:srgbClr val="4C9834">
                  <a:alpha val="63000"/>
                </a:srgbClr>
              </a:gs>
            </a:gsLst>
          </a:gradFill>
          <a:ln w="12700">
            <a:miter lim="400000"/>
          </a:ln>
          <a:effectLst>
            <a:outerShdw sx="100000" sy="100000" kx="0" ky="0" algn="b" rotWithShape="0" blurRad="76200" dist="12700" dir="2700000">
              <a:srgbClr val="000000">
                <a:alpha val="2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595959"/>
                </a:solidFill>
              </a:defRPr>
            </a:pPr>
            <a:r>
              <a:t>Упаковочное оборудование для расфасовки различных продуктов </a:t>
            </a:r>
            <a:endParaRPr>
              <a:solidFill>
                <a:srgbClr val="FFFFFF"/>
              </a:solidFill>
            </a:endParaRPr>
          </a:p>
          <a:p>
            <a:pPr algn="ctr">
              <a:defRPr b="1">
                <a:solidFill>
                  <a:srgbClr val="595959"/>
                </a:solidFill>
              </a:defRPr>
            </a:pPr>
            <a:r>
              <a:t> в пластиковую тару  ёмкостью от 0,5 до 20 литров (пластиковые  ведра)</a:t>
            </a:r>
          </a:p>
        </p:txBody>
      </p:sp>
      <p:pic>
        <p:nvPicPr>
          <p:cNvPr id="195" name="image16.jpg" descr="Pxg-2 P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775" y="3054350"/>
            <a:ext cx="3940175" cy="33401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4C9834">
                <a:alpha val="52999"/>
              </a:srgbClr>
            </a:outerShdw>
          </a:effectLst>
        </p:spPr>
      </p:pic>
      <p:sp>
        <p:nvSpPr>
          <p:cNvPr id="196" name="Shape 196"/>
          <p:cNvSpPr/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97" name="image1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0" y="3028950"/>
            <a:ext cx="4095750" cy="33909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4C9834">
                <a:alpha val="4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94378">
                <a:alpha val="83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94378">
                <a:alpha val="83000"/>
              </a:srgbClr>
            </a:outerShdw>
          </a:effectLst>
        </a:effectStyle>
        <a:effectStyle>
          <a:effectLst>
            <a:outerShdw sx="100000" sy="100000" kx="0" ky="0" algn="b" rotWithShape="0" blurRad="50800" dist="25000" dir="5400000">
              <a:srgbClr val="007E84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400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94378">
              <a:alpha val="83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400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000" dir="5400000">
            <a:srgbClr val="00417B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94378">
                <a:alpha val="83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94378">
                <a:alpha val="83000"/>
              </a:srgbClr>
            </a:outerShdw>
          </a:effectLst>
        </a:effectStyle>
        <a:effectStyle>
          <a:effectLst>
            <a:outerShdw sx="100000" sy="100000" kx="0" ky="0" algn="b" rotWithShape="0" blurRad="50800" dist="25000" dir="5400000">
              <a:srgbClr val="007E84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400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94378">
              <a:alpha val="83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400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000" dir="5400000">
            <a:srgbClr val="00417B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