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3"/>
  </p:notesMasterIdLst>
  <p:sldIdLst>
    <p:sldId id="300" r:id="rId2"/>
    <p:sldId id="286" r:id="rId3"/>
    <p:sldId id="263" r:id="rId4"/>
    <p:sldId id="296" r:id="rId5"/>
    <p:sldId id="295" r:id="rId6"/>
    <p:sldId id="291" r:id="rId7"/>
    <p:sldId id="292" r:id="rId8"/>
    <p:sldId id="293" r:id="rId9"/>
    <p:sldId id="307" r:id="rId10"/>
    <p:sldId id="297" r:id="rId11"/>
    <p:sldId id="29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66CC"/>
    <a:srgbClr val="3333FF"/>
    <a:srgbClr val="3333CC"/>
    <a:srgbClr val="3366FF"/>
    <a:srgbClr val="0000FF"/>
    <a:srgbClr val="0066FF"/>
    <a:srgbClr val="000099"/>
    <a:srgbClr val="66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67" autoAdjust="0"/>
    <p:restoredTop sz="98353" autoAdjust="0"/>
  </p:normalViewPr>
  <p:slideViewPr>
    <p:cSldViewPr>
      <p:cViewPr varScale="1">
        <p:scale>
          <a:sx n="72" d="100"/>
          <a:sy n="72" d="100"/>
        </p:scale>
        <p:origin x="-140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5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5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E648344E-7404-42E8-96EC-4BAC5EBE06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3777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807D3B67-643F-4DAE-AC84-397E863DAF22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1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CDEA1F4A-4D55-4C1E-AC6F-3FCAD76CA013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11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84C88A67-049D-472D-9A42-BB775D86E39C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2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5AED0D4E-CA35-451B-BA61-825FF921E56D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4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E88E7456-BC87-4A80-8F35-FF845C1C7035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5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C9ACB464-2757-4F4D-AB81-25BA15A1C7D6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6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EA162784-37AB-48DE-A461-EC32AD51A678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7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5C204157-48A6-4783-9AD3-3922852ACC2B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8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B69E1013-BD8B-44EF-9F12-E0BF1E8DD79F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9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E686DAB3-52DF-4452-8693-D5C2848E609C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10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478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478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C134-8EAA-4182-ABD2-5A0AEBD2DA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5181255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4295C-A4C3-4500-BE4A-ECC3AF3CB5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826685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42F56-AFF5-40B3-A987-49C237C2EB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0835439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7D0BD-4ABC-489B-8C34-40A7F21317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227289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6BBB9-FA2A-4926-9642-BBB910379D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7831041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5375A-0925-467E-82BB-6D139E824D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032889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FCB8-58A7-4C6F-ABC9-8604C578D9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0291068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CF0C6-C89D-4511-8514-39B6CF73A7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3826890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CB7FF-C1ED-44BC-85D9-758A0813A6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2674290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297DB-0C9E-4C9A-9161-931C92E249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2188744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A3C8B-0A0A-44ED-833D-603C2FF22D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5027890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67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7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7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67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7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7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7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7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7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7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7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7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8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8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8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8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2468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68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8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8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8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8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2468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468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68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8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8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0F1361B-9FAA-4B34-8F57-892F79FA8A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68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lekseicm@gmai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ffice52500.wixsite.com/mbiztl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91;&#1078;&#1072;&#1089;\&#1042;&#1059;%206-2.do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91;&#1078;&#1072;&#1089;\&#1042;&#1059;%206-2.do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91;&#1078;&#1072;&#1089;\&#1042;&#1059;%206-2.do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91;&#1078;&#1072;&#1089;\&#1042;&#1059;%206-2.do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2016г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4348" y="214290"/>
            <a:ext cx="7715304" cy="4143404"/>
          </a:xfrm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ТЛК</a:t>
            </a:r>
            <a:b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Представляет проект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«Готовый Производственный Бизнес»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</a:rPr>
              <a:t>Оборудование для литейного производства.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</a:rPr>
              <a:t>Мобильные производственные участки.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</a:rPr>
            </a:br>
            <a:endParaRPr lang="ru-RU" sz="2800" dirty="0">
              <a:latin typeface="Times New Roman" pitchFamily="18" charset="0"/>
            </a:endParaRP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4348" y="4643446"/>
            <a:ext cx="7715304" cy="1571636"/>
          </a:xfrm>
          <a:ln w="57150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endParaRPr lang="ru-RU" sz="2000" b="1" u="sng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u="sng" dirty="0" smtClean="0">
                <a:latin typeface="Times New Roman" pitchFamily="18" charset="0"/>
              </a:rPr>
              <a:t>Руководитель проекта</a:t>
            </a:r>
            <a:r>
              <a:rPr lang="ru-RU" sz="2400" b="1" dirty="0" smtClean="0">
                <a:latin typeface="Times New Roman" pitchFamily="18" charset="0"/>
              </a:rPr>
              <a:t>          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</a:rPr>
              <a:t>Евтушенко К. А.</a:t>
            </a:r>
          </a:p>
          <a:p>
            <a:pPr eaLnBrk="1" hangingPunct="1">
              <a:defRPr/>
            </a:pPr>
            <a:endParaRPr lang="ru-RU" sz="4000" dirty="0">
              <a:latin typeface="Times New Roman" pitchFamily="18" charset="0"/>
            </a:endParaRPr>
          </a:p>
        </p:txBody>
      </p:sp>
      <p:pic>
        <p:nvPicPr>
          <p:cNvPr id="1026" name="Picture 2" descr="C:\Users\папина\Documents\Литейно-плавильный участок_ТЛК\ПЦвК\ВУ 6-2_Пате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714884"/>
            <a:ext cx="1986500" cy="144000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2400000"/>
            </a:lightRig>
          </a:scene3d>
          <a:sp3d>
            <a:bevelB prst="angle"/>
          </a:sp3d>
        </p:spPr>
      </p:pic>
      <p:pic>
        <p:nvPicPr>
          <p:cNvPr id="2" name="Picture 2" descr="C:\Users\папина\Documents\Литейно-плавильный участок_ТЛК\ПЦвК\УрФО награда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714884"/>
            <a:ext cx="1622540" cy="144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4" name="Text Box 6"/>
          <p:cNvSpPr txBox="1">
            <a:spLocks noChangeArrowheads="1"/>
          </p:cNvSpPr>
          <p:nvPr/>
        </p:nvSpPr>
        <p:spPr bwMode="auto">
          <a:xfrm>
            <a:off x="571472" y="142875"/>
            <a:ext cx="807249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Предложение для Инвесторов.</a:t>
            </a:r>
          </a:p>
          <a:p>
            <a:pPr algn="ctr">
              <a:defRPr/>
            </a:pPr>
            <a:endParaRPr lang="ru-RU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 предприятие привлекает инвестиции в проект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предлагает участвовать в реализации проекта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 роли Инвестора, так и Партнера.</a:t>
            </a:r>
          </a:p>
          <a:p>
            <a:pPr algn="ctr">
              <a:defRPr/>
            </a:pPr>
            <a:endParaRPr lang="ru-RU" sz="24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инвестиций: до 10 млн. рублей</a:t>
            </a:r>
          </a:p>
          <a:p>
            <a:pPr>
              <a:defRPr/>
            </a:pP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инвестиций: до 3 лет </a:t>
            </a:r>
          </a:p>
          <a:p>
            <a:pPr>
              <a:defRPr/>
            </a:pP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Доходность: 24% годовых</a:t>
            </a:r>
          </a:p>
          <a:p>
            <a:pPr>
              <a:defRPr/>
            </a:pP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ежемесячные </a:t>
            </a: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выплаты с выручки предприятия</a:t>
            </a:r>
          </a:p>
          <a:p>
            <a:pPr>
              <a:defRPr/>
            </a:pPr>
            <a:endParaRPr lang="ru-RU" sz="24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Готовы рассмотреть предложения Инвестора.</a:t>
            </a:r>
          </a:p>
          <a:p>
            <a:pPr algn="ctr">
              <a:defRPr/>
            </a:pPr>
            <a:endParaRPr lang="ru-RU" sz="24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016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 sz="quarter"/>
          </p:nvPr>
        </p:nvSpPr>
        <p:spPr>
          <a:xfrm>
            <a:off x="642938" y="928689"/>
            <a:ext cx="7772400" cy="92867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</a:rPr>
              <a:t>OOO </a:t>
            </a:r>
            <a:r>
              <a:rPr lang="ru-RU" dirty="0" smtClean="0">
                <a:solidFill>
                  <a:srgbClr val="FFFFCC"/>
                </a:solidFill>
                <a:latin typeface="Times New Roman" pitchFamily="18" charset="0"/>
              </a:rPr>
              <a:t>«ТЛК» </a:t>
            </a:r>
            <a:endParaRPr lang="ru-RU" dirty="0">
              <a:solidFill>
                <a:srgbClr val="FFFF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3" y="2071678"/>
            <a:ext cx="8715405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Для получения дополнительной информации,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свяжитесь с нами по одному из удобных Вам способов.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 smtClean="0">
              <a:solidFill>
                <a:schemeClr val="tx1"/>
              </a:solidFill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С уважением к Вам и вашему бизнесу</a:t>
            </a:r>
            <a:endParaRPr lang="ru-RU" sz="2400" kern="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 fontAlgn="t"/>
            <a:endParaRPr lang="ru-RU" sz="2400" i="1" dirty="0" smtClean="0">
              <a:solidFill>
                <a:schemeClr val="tx1"/>
              </a:solidFill>
            </a:endParaRPr>
          </a:p>
          <a:p>
            <a:pPr algn="ctr" fontAlgn="t"/>
            <a:r>
              <a:rPr lang="ru-RU" sz="2400" i="1" dirty="0" err="1" smtClean="0">
                <a:solidFill>
                  <a:schemeClr val="tx1"/>
                </a:solidFill>
              </a:rPr>
              <a:t>моб.тел</a:t>
            </a:r>
            <a:r>
              <a:rPr lang="ru-RU" sz="2400" i="1" dirty="0" smtClean="0">
                <a:solidFill>
                  <a:schemeClr val="tx1"/>
                </a:solidFill>
              </a:rPr>
              <a:t> +7-922-218-0041 (</a:t>
            </a:r>
            <a:r>
              <a:rPr lang="en-US" sz="2400" i="1" dirty="0" err="1" smtClean="0">
                <a:solidFill>
                  <a:schemeClr val="tx1"/>
                </a:solidFill>
              </a:rPr>
              <a:t>Viber</a:t>
            </a:r>
            <a:r>
              <a:rPr lang="ru-RU" sz="2400" i="1" dirty="0" smtClean="0">
                <a:solidFill>
                  <a:schemeClr val="tx1"/>
                </a:solidFill>
              </a:rPr>
              <a:t>,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WhatsApp</a:t>
            </a:r>
            <a:r>
              <a:rPr lang="en-US" sz="2400" i="1" dirty="0" smtClean="0">
                <a:solidFill>
                  <a:schemeClr val="tx1"/>
                </a:solidFill>
              </a:rPr>
              <a:t>)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 fontAlgn="t"/>
            <a:r>
              <a:rPr lang="en-US" sz="2400" i="1" dirty="0" smtClean="0">
                <a:solidFill>
                  <a:schemeClr val="tx1"/>
                </a:solidFill>
              </a:rPr>
              <a:t>Skype: alekseism45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E-mail:</a:t>
            </a:r>
            <a:r>
              <a:rPr lang="ru-RU" sz="24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cs typeface="Times New Roman" pitchFamily="18" charset="0"/>
                <a:hlinkClick r:id="rId3"/>
              </a:rPr>
              <a:t>alekseicm@gmail.com</a:t>
            </a:r>
            <a:endParaRPr lang="ru-RU" sz="2400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000" i="1" dirty="0" smtClean="0">
                <a:solidFill>
                  <a:schemeClr val="tx1"/>
                </a:solidFill>
                <a:cs typeface="Times New Roman" pitchFamily="18" charset="0"/>
                <a:hlinkClick r:id="rId4"/>
              </a:rPr>
              <a:t>http://office52500.wixsite.com/mbiztlk</a:t>
            </a:r>
            <a:endParaRPr lang="ru-RU" sz="2000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n-US" sz="2400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ru-RU" sz="2800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0" descr="резервная копия  сборка1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17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5720" y="142852"/>
            <a:ext cx="8643999" cy="4071966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Плавильные участки мобильного типа: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ПУМ-Т</a:t>
            </a:r>
            <a:b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ПУМ-20/40 </a:t>
            </a: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Литейный участок - технологии ВПФ: 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Стационарного типа ВУ 6-2</a:t>
            </a:r>
            <a:b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Мобильного типа МЛЦ-ВУ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85794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u="sng" dirty="0">
                <a:solidFill>
                  <a:schemeClr val="hlink"/>
                </a:solidFill>
                <a:latin typeface="Times New Roman" pitchFamily="18" charset="0"/>
              </a:rPr>
              <a:t>Наше предприятие предлагает: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5" y="928670"/>
            <a:ext cx="8286809" cy="5715040"/>
          </a:xfrm>
        </p:spPr>
        <p:txBody>
          <a:bodyPr/>
          <a:lstStyle/>
          <a:p>
            <a:pPr marL="609600" indent="-609600">
              <a:buNone/>
              <a:defRPr/>
            </a:pP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Разработку производственного участка </a:t>
            </a:r>
          </a:p>
          <a:p>
            <a:pPr marL="609600" indent="-609600">
              <a:buNone/>
              <a:defRPr/>
            </a:pPr>
            <a:r>
              <a:rPr lang="ru-RU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ваши цели и задачи</a:t>
            </a:r>
          </a:p>
          <a:p>
            <a:pPr marL="609600" indent="-609600">
              <a:buNone/>
              <a:defRPr/>
            </a:pP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Изготовление и пуско-наладку оборудования</a:t>
            </a:r>
          </a:p>
          <a:p>
            <a:pPr marL="609600" indent="-609600">
              <a:buNone/>
              <a:defRPr/>
            </a:pP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Обучение персонала</a:t>
            </a:r>
          </a:p>
          <a:p>
            <a:pPr marL="609600" indent="-609600">
              <a:buNone/>
              <a:defRPr/>
            </a:pP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Гарантийное и </a:t>
            </a:r>
            <a:r>
              <a:rPr lang="ru-RU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посгарантийное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обслуживание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Изготовление на собственном производственном участке: </a:t>
            </a:r>
          </a:p>
          <a:p>
            <a:pPr>
              <a:defRPr/>
            </a:pPr>
            <a:r>
              <a:rPr lang="ru-RU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художественное   литьё </a:t>
            </a:r>
          </a:p>
          <a:p>
            <a:pPr>
              <a:defRPr/>
            </a:pPr>
            <a:r>
              <a:rPr lang="ru-RU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техническое литьё </a:t>
            </a:r>
          </a:p>
          <a:p>
            <a:pPr>
              <a:defRPr/>
            </a:pPr>
            <a:r>
              <a:rPr lang="ru-RU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модельную оснастку </a:t>
            </a:r>
          </a:p>
          <a:p>
            <a:pPr>
              <a:defRPr/>
            </a:pPr>
            <a:r>
              <a:rPr lang="ru-RU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нестандартное оборудование</a:t>
            </a:r>
          </a:p>
          <a:p>
            <a:pPr marL="609600" indent="-609600">
              <a:buNone/>
              <a:defRPr/>
            </a:pPr>
            <a:endParaRPr lang="ru-RU" sz="1800" dirty="0" smtClean="0">
              <a:latin typeface="Verdana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357158" y="4221162"/>
            <a:ext cx="41434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3929066"/>
            <a:ext cx="8786874" cy="2928934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latin typeface="Times New Roman" pitchFamily="18" charset="0"/>
              </a:rPr>
              <a:t>Производительность плавильного участка ПУМ 20:</a:t>
            </a:r>
            <a:r>
              <a:rPr lang="ru-RU" sz="2800" dirty="0" smtClean="0"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000" b="1" dirty="0" smtClean="0">
                <a:latin typeface="Times New Roman" pitchFamily="18" charset="0"/>
              </a:rPr>
              <a:t>от 30 до 60 тонн алюминиевых сплавов в месяц </a:t>
            </a:r>
          </a:p>
          <a:p>
            <a:pPr>
              <a:defRPr/>
            </a:pPr>
            <a:r>
              <a:rPr lang="ru-RU" sz="2000" b="1" dirty="0" smtClean="0">
                <a:latin typeface="Times New Roman" pitchFamily="18" charset="0"/>
              </a:rPr>
              <a:t>при меньших затратах в сравнении со стационарным плавильным цехом.</a:t>
            </a:r>
          </a:p>
          <a:p>
            <a:pPr>
              <a:defRPr/>
            </a:pPr>
            <a:endParaRPr lang="ru-RU" sz="1000" b="1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</a:rPr>
              <a:t> Производительность </a:t>
            </a:r>
            <a:r>
              <a:rPr lang="ru-RU" sz="2400" b="1" dirty="0">
                <a:latin typeface="Times New Roman" pitchFamily="18" charset="0"/>
              </a:rPr>
              <a:t>трех </a:t>
            </a:r>
            <a:r>
              <a:rPr lang="ru-RU" sz="2400" b="1" dirty="0" smtClean="0">
                <a:latin typeface="Times New Roman" pitchFamily="18" charset="0"/>
              </a:rPr>
              <a:t>установок ВУ 6-2</a:t>
            </a:r>
            <a:r>
              <a:rPr lang="ru-RU" sz="2000" dirty="0" smtClean="0">
                <a:latin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равна </a:t>
            </a:r>
            <a:r>
              <a:rPr lang="ru-RU" sz="2000" dirty="0">
                <a:latin typeface="Times New Roman" pitchFamily="18" charset="0"/>
              </a:rPr>
              <a:t>производительности  </a:t>
            </a:r>
            <a:r>
              <a:rPr lang="ru-RU" sz="2000" dirty="0" smtClean="0">
                <a:latin typeface="Times New Roman" pitchFamily="18" charset="0"/>
              </a:rPr>
              <a:t>литейного цеха/завода - это </a:t>
            </a:r>
            <a:r>
              <a:rPr lang="ru-RU" sz="2000" dirty="0">
                <a:latin typeface="Times New Roman" pitchFamily="18" charset="0"/>
              </a:rPr>
              <a:t>6-8 </a:t>
            </a:r>
            <a:r>
              <a:rPr lang="ru-RU" sz="2000" dirty="0" smtClean="0">
                <a:latin typeface="Times New Roman" pitchFamily="18" charset="0"/>
              </a:rPr>
              <a:t>тонн </a:t>
            </a:r>
            <a:r>
              <a:rPr lang="ru-RU" sz="2000" dirty="0">
                <a:latin typeface="Times New Roman" pitchFamily="18" charset="0"/>
              </a:rPr>
              <a:t>литья в месяц при меньших затратах на </a:t>
            </a:r>
            <a:r>
              <a:rPr lang="ru-RU" sz="2000" dirty="0" smtClean="0">
                <a:latin typeface="Times New Roman" pitchFamily="18" charset="0"/>
              </a:rPr>
              <a:t>обработку </a:t>
            </a:r>
            <a:r>
              <a:rPr lang="ru-RU" sz="2000" dirty="0">
                <a:latin typeface="Times New Roman" pitchFamily="18" charset="0"/>
              </a:rPr>
              <a:t>деталей и быстром  переходе от одного изделия на выпуск другого.</a:t>
            </a:r>
          </a:p>
        </p:txBody>
      </p:sp>
      <p:pic>
        <p:nvPicPr>
          <p:cNvPr id="6147" name="Picture 1024" descr="Фильм3в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85728"/>
            <a:ext cx="6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43998" cy="6286544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  <a:t>Перечень продукции, производимый на мобильных производственных участках.</a:t>
            </a:r>
            <a:b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Плавильный участок типа ПУМ-20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  <a:t>- вторичные алюминиевые сплавы: </a:t>
            </a:r>
            <a:b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</a:rPr>
              <a:t>А0 / А5, АВ87, АВ91/92, АВ95/97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  <a:t>переплав однородных алюминиевых ломов типа АД31, Д16...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Литейный участок типа МЛЦ-ВУ</a:t>
            </a:r>
            <a:r>
              <a:rPr lang="ru-RU" sz="2500" b="1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25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500" b="1" dirty="0" smtClean="0">
                <a:solidFill>
                  <a:schemeClr val="hlink"/>
                </a:solidFill>
                <a:latin typeface="Times New Roman" pitchFamily="18" charset="0"/>
              </a:rPr>
              <a:t>- </a:t>
            </a:r>
            <a:r>
              <a:rPr lang="ru-RU" sz="25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художественное литьё                 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техническое литьё </a:t>
            </a:r>
            <a:b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hlink"/>
              </a:solidFill>
              <a:latin typeface="Times New Roman" pitchFamily="18" charset="0"/>
              <a:hlinkClick r:id="rId3" action="ppaction://hlinkfile"/>
            </a:endParaRPr>
          </a:p>
        </p:txBody>
      </p:sp>
      <p:pic>
        <p:nvPicPr>
          <p:cNvPr id="2050" name="Picture 2" descr="F:\ТЛК_2016\ФОТО-ТЛК\Художественное литьё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429132"/>
            <a:ext cx="2542218" cy="1908000"/>
          </a:xfrm>
          <a:prstGeom prst="rect">
            <a:avLst/>
          </a:prstGeom>
          <a:noFill/>
        </p:spPr>
      </p:pic>
      <p:pic>
        <p:nvPicPr>
          <p:cNvPr id="2051" name="Picture 3" descr="F:\ТЛК_2016\ФОТО-ТЛК\Фото издели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429132"/>
            <a:ext cx="2576623" cy="190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0"/>
            <a:ext cx="8318529" cy="1857364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endParaRPr lang="ru-RU" sz="3200" b="1" dirty="0">
              <a:solidFill>
                <a:schemeClr val="hlink"/>
              </a:solidFill>
              <a:latin typeface="Times New Roman" pitchFamily="18" charset="0"/>
              <a:hlinkClick r:id="rId3" action="ppaction://hlinkfile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9143999" cy="6715149"/>
        </p:xfrm>
        <a:graphic>
          <a:graphicData uri="http://schemas.openxmlformats.org/drawingml/2006/table">
            <a:tbl>
              <a:tblPr/>
              <a:tblGrid>
                <a:gridCol w="2590801"/>
                <a:gridCol w="1232613"/>
                <a:gridCol w="1482559"/>
                <a:gridCol w="1260867"/>
                <a:gridCol w="1094600"/>
                <a:gridCol w="1482559"/>
              </a:tblGrid>
              <a:tr h="47874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400" b="1" u="sng" dirty="0" smtClean="0"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Расчет себестоимости сплавов при производстве на ПУМ-20</a:t>
                      </a:r>
                      <a:endParaRPr lang="ru-RU" sz="2400" b="1" i="0" u="sng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350" marR="9350" marT="9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17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Наименование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Кол-во, кг.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Цена,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/кг.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Сумма, руб.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Мет.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выход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С.ст. АВ95/97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тн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Лом </a:t>
                      </a:r>
                      <a:r>
                        <a:rPr lang="ru-RU" sz="16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алюм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Банка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1 000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*83,0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83 000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0,8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103 750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Расходы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на тонну Г.П.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4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4 000р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Итого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: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107 750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7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Рентабельность: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АВ 95/97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 %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Доход,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тн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1 000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*118,0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118 000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8,69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10 250 р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509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*оптовые   закупочные  цены </a:t>
                      </a:r>
                      <a:r>
                        <a:rPr lang="ru-RU" sz="1600" b="1" i="1" u="none" strike="noStrike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600" b="1" i="1" u="none" strike="noStrike" baseline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металлотрейдеров</a:t>
                      </a:r>
                      <a:r>
                        <a:rPr lang="ru-RU" sz="1600" b="1" i="1" u="none" strike="noStrike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на  20.12.20,16 г.</a:t>
                      </a:r>
                      <a:endParaRPr lang="ru-RU" sz="1600" b="1" i="1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7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Наименование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Кол-во, кг.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Цена, руб/кг.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Сумма, руб.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Мет.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выход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Сб.ст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А0 / А5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тн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Лом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алюм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Эл.тех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пищ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1 000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*111,0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111 000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0,94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118 085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Расходы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на тонну Г.П.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4 000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4 000 </a:t>
                      </a:r>
                      <a:r>
                        <a:rPr lang="ru-RU" sz="16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Итого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: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122 085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6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Рентабельность: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А0 / А5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 %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Доход,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тн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1 000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*135,0 р</a:t>
                      </a:r>
                      <a:r>
                        <a:rPr lang="ru-RU" sz="16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135 000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9,57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12 915 р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0"/>
            <a:ext cx="8318530" cy="785794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  <a:t>Срок окупаемости инвестиций.</a:t>
            </a:r>
            <a:endParaRPr lang="ru-RU" sz="3200" b="1" dirty="0">
              <a:solidFill>
                <a:schemeClr val="hlink"/>
              </a:solidFill>
              <a:latin typeface="Times New Roman" pitchFamily="18" charset="0"/>
              <a:hlinkClick r:id="rId3" action="ppaction://hlinkfile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928670"/>
          <a:ext cx="9143999" cy="5715040"/>
        </p:xfrm>
        <a:graphic>
          <a:graphicData uri="http://schemas.openxmlformats.org/drawingml/2006/table">
            <a:tbl>
              <a:tblPr/>
              <a:tblGrid>
                <a:gridCol w="1648918"/>
                <a:gridCol w="1616797"/>
                <a:gridCol w="1456185"/>
                <a:gridCol w="1767116"/>
                <a:gridCol w="1450487"/>
                <a:gridCol w="1204496"/>
              </a:tblGrid>
              <a:tr h="44117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График работы. Производительность.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 Unicode MS"/>
                        </a:rPr>
                        <a:t>Марки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сплавов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АВ87; АВ91/92; АВ95/97; А0; А5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переплав АД31, Д16 …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66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12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часовая смена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 Unicode MS"/>
                      </a:endParaRP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22 раб/дн.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2 дня проф.работы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1,25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тн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 /смена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30 </a:t>
                      </a:r>
                      <a:r>
                        <a:rPr lang="ru-RU" sz="16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тн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/мес.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66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круглосуточно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 Unicode MS"/>
                      </a:endParaRP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30 раб/дн.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3 дня проф.работы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2,5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тн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/сутки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65 </a:t>
                      </a:r>
                      <a:r>
                        <a:rPr lang="ru-RU" sz="16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тн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/мес.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1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Металлургический выход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75 - 95 %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в зависимости от сырья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85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17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Срок окупаемости при односменной работе, 22 рабочих дня в месяц.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 Unicode MS"/>
                        </a:rPr>
                        <a:t> Наименование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 Unicode MS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Кол-во,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тн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/м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Доход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/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тн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Сумма,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руб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Срок, мес.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Итого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Unicode MS"/>
                        </a:rPr>
                        <a:t> АВ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95/97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15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10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250 р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153 750 р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461 250 р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41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Unicode MS"/>
                        </a:rPr>
                        <a:t> А0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/ А5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15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12 915 р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193 725 р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581 175 р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41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 Unicode MS"/>
                        </a:rPr>
                        <a:t> ПУМ-20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 Unicode MS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950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000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3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950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000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07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При стоимости ПУМ-20  950 000 рублей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Окупаемость с момента инвестирования - </a:t>
                      </a: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6 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месяца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92 425 р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28586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  <a:t>Комплектация ПУМ-20</a:t>
            </a:r>
            <a:b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</a:rPr>
              <a:t>*комплектация ПУМ определяется индивидуально</a:t>
            </a:r>
            <a:endParaRPr lang="ru-RU" sz="3200" b="1" dirty="0">
              <a:solidFill>
                <a:schemeClr val="hlink"/>
              </a:solidFill>
              <a:latin typeface="Times New Roman" pitchFamily="18" charset="0"/>
              <a:hlinkClick r:id="rId3" action="ppaction://hlinkfile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31" y="1428738"/>
          <a:ext cx="9144031" cy="5072097"/>
        </p:xfrm>
        <a:graphic>
          <a:graphicData uri="http://schemas.openxmlformats.org/drawingml/2006/table">
            <a:tbl>
              <a:tblPr/>
              <a:tblGrid>
                <a:gridCol w="3114841"/>
                <a:gridCol w="1138492"/>
                <a:gridCol w="1743815"/>
                <a:gridCol w="1719762"/>
                <a:gridCol w="1427121"/>
              </a:tblGrid>
              <a:tr h="743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Наименование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Кол-во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Примечание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Цена, руб.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Модуль, вариант ПУМ-20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д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/</a:t>
                      </a:r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ш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/в 6,0*2,4*2,4 м. Вес: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8 </a:t>
                      </a:r>
                      <a:r>
                        <a:rPr lang="ru-RU" sz="18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тн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Печь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тоннельного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типа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электрическая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Пульт управления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эл.щитовая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Вентиляционная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система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внутренняя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Стол разливочный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на  5 изложниц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Изложницы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вес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 алюминиевой </a:t>
                      </a:r>
                      <a:r>
                        <a:rPr lang="ru-RU" sz="1800" b="1" i="0" u="none" strike="noStrike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ч</a:t>
                      </a:r>
                      <a:r>
                        <a:rPr lang="ru-RU" sz="18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ушки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 15 кг.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Инструмент, комплектующие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Чертёж / лекало для ванн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 чертёж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89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Стоимость ПУМ-20 стандартной комплектации.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950 </a:t>
                      </a: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000 р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Шеф-монтаж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в течение 5 </a:t>
                      </a:r>
                      <a:r>
                        <a:rPr lang="ru-RU" sz="18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рабочих</a:t>
                      </a:r>
                      <a:r>
                        <a:rPr lang="ru-RU" sz="1800" b="1" i="0" u="none" strike="noStrike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дней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100 </a:t>
                      </a:r>
                      <a:r>
                        <a:rPr lang="ru-RU" sz="18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000 р</a:t>
                      </a:r>
                      <a:r>
                        <a:rPr lang="ru-RU" sz="18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89" y="928688"/>
            <a:ext cx="8501092" cy="464742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Мобильность производственного участка.</a:t>
            </a: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 Сведение до минимума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тяжелого ручного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труда.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 Не требует высокой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квалификации рабочих.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Сокращение расхода формовочных материалов.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точности размеров и чистоты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поверхности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отливок за счет ликвидации или значительного уменьшения литейных уклонов – снижает затраты на механическую обработку.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массы отливок за счет уменьшения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припусков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механическую обработку и, соответственно, уменьшения объема обработки отливок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65574" name="Text Box 6"/>
          <p:cNvSpPr txBox="1">
            <a:spLocks noChangeArrowheads="1"/>
          </p:cNvSpPr>
          <p:nvPr/>
        </p:nvSpPr>
        <p:spPr bwMode="auto">
          <a:xfrm>
            <a:off x="1857375" y="188913"/>
            <a:ext cx="585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hlink"/>
                </a:solidFill>
                <a:effectLst/>
              </a:rPr>
              <a:t> </a:t>
            </a:r>
            <a:r>
              <a:rPr lang="ru-RU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Конкурентные преимущества</a:t>
            </a:r>
            <a:endParaRPr lang="ru-RU" sz="2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koff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litkoff</Template>
  <TotalTime>584</TotalTime>
  <Words>716</Words>
  <Application>Microsoft Office PowerPoint</Application>
  <PresentationFormat>Экран (4:3)</PresentationFormat>
  <Paragraphs>228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litkoff</vt:lpstr>
      <vt:lpstr>ТЛК Представляет проект «Готовый Производственный Бизнес»  Оборудование для литейного производства. Мобильные производственные участки. </vt:lpstr>
      <vt:lpstr>Плавильные участки мобильного типа: ПУМ-Т ПУМ-20/40  Литейный участок - технологии ВПФ:  Стационарного типа ВУ 6-2 Мобильного типа МЛЦ-ВУ  </vt:lpstr>
      <vt:lpstr>Наше предприятие предлагает:</vt:lpstr>
      <vt:lpstr>Слайд 4</vt:lpstr>
      <vt:lpstr>Перечень продукции, производимый на мобильных производственных участках.  Плавильный участок типа ПУМ-20 - вторичные алюминиевые сплавы:  А0 / А5, АВ87, АВ91/92, АВ95/97 переплав однородных алюминиевых ломов типа АД31, Д16...  Литейный участок типа МЛЦ-ВУ - художественное литьё                  - техническое литьё       </vt:lpstr>
      <vt:lpstr> </vt:lpstr>
      <vt:lpstr>Срок окупаемости инвестиций.</vt:lpstr>
      <vt:lpstr>Комплектация ПУМ-20 *комплектация ПУМ определяется индивидуально</vt:lpstr>
      <vt:lpstr>Слайд 9</vt:lpstr>
      <vt:lpstr>Слайд 10</vt:lpstr>
      <vt:lpstr>OOO «ТЛК»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OOO «ЛитКов»   Изготовление вакуумных установок, и  литье цветных металлов</dc:title>
  <dc:creator>AleksSM</dc:creator>
  <cp:lastModifiedBy>ASUS</cp:lastModifiedBy>
  <cp:revision>52</cp:revision>
  <cp:lastPrinted>1601-01-01T00:00:00Z</cp:lastPrinted>
  <dcterms:created xsi:type="dcterms:W3CDTF">2013-04-09T05:37:53Z</dcterms:created>
  <dcterms:modified xsi:type="dcterms:W3CDTF">2017-11-08T10:56:24Z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